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7"/>
  </p:notesMasterIdLst>
  <p:sldIdLst>
    <p:sldId id="256" r:id="rId3"/>
    <p:sldId id="257" r:id="rId4"/>
    <p:sldId id="260" r:id="rId5"/>
    <p:sldId id="262" r:id="rId6"/>
    <p:sldId id="270" r:id="rId7"/>
    <p:sldId id="261" r:id="rId8"/>
    <p:sldId id="271" r:id="rId9"/>
    <p:sldId id="263" r:id="rId10"/>
    <p:sldId id="264" r:id="rId11"/>
    <p:sldId id="272" r:id="rId12"/>
    <p:sldId id="273" r:id="rId13"/>
    <p:sldId id="266" r:id="rId14"/>
    <p:sldId id="268" r:id="rId15"/>
    <p:sldId id="269"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2.png>
</file>

<file path=ppt/media/image3.jp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5" name="Google Shape;12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0" name="Google Shape;190;p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10</a:t>
            </a:fld>
            <a:endParaRPr/>
          </a:p>
        </p:txBody>
      </p:sp>
    </p:spTree>
    <p:extLst>
      <p:ext uri="{BB962C8B-B14F-4D97-AF65-F5344CB8AC3E}">
        <p14:creationId xmlns:p14="http://schemas.microsoft.com/office/powerpoint/2010/main" val="37305741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0" name="Google Shape;190;p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11</a:t>
            </a:fld>
            <a:endParaRPr/>
          </a:p>
        </p:txBody>
      </p:sp>
    </p:spTree>
    <p:extLst>
      <p:ext uri="{BB962C8B-B14F-4D97-AF65-F5344CB8AC3E}">
        <p14:creationId xmlns:p14="http://schemas.microsoft.com/office/powerpoint/2010/main" val="876026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6" name="Google Shape;206;p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p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2" name="Google Shape;222;p1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p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0" name="Google Shape;230;p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14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4" name="Google Shape;134;p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8" name="Google Shape;158;p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 name="Google Shape;173;p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4" name="Google Shape;174;p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 name="Google Shape;173;p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4" name="Google Shape;174;p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5</a:t>
            </a:fld>
            <a:endParaRPr/>
          </a:p>
        </p:txBody>
      </p:sp>
    </p:spTree>
    <p:extLst>
      <p:ext uri="{BB962C8B-B14F-4D97-AF65-F5344CB8AC3E}">
        <p14:creationId xmlns:p14="http://schemas.microsoft.com/office/powerpoint/2010/main" val="2436514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 name="Google Shape;165;p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6" name="Google Shape;166;p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5" name="Google Shape;165;p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6" name="Google Shape;166;p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7</a:t>
            </a:fld>
            <a:endParaRPr/>
          </a:p>
        </p:txBody>
      </p:sp>
    </p:spTree>
    <p:extLst>
      <p:ext uri="{BB962C8B-B14F-4D97-AF65-F5344CB8AC3E}">
        <p14:creationId xmlns:p14="http://schemas.microsoft.com/office/powerpoint/2010/main" val="2068172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p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2" name="Google Shape;182;p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0" name="Google Shape;190;p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IN"/>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6"/>
        <p:cNvGrpSpPr/>
        <p:nvPr/>
      </p:nvGrpSpPr>
      <p:grpSpPr>
        <a:xfrm>
          <a:off x="0" y="0"/>
          <a:ext cx="0" cy="0"/>
          <a:chOff x="0" y="0"/>
          <a:chExt cx="0" cy="0"/>
        </a:xfrm>
      </p:grpSpPr>
      <p:sp>
        <p:nvSpPr>
          <p:cNvPr id="17" name="Google Shape;17;p2"/>
          <p:cNvSpPr/>
          <p:nvPr/>
        </p:nvSpPr>
        <p:spPr>
          <a:xfrm>
            <a:off x="0" y="0"/>
            <a:ext cx="12192000" cy="5150700"/>
          </a:xfrm>
          <a:prstGeom prst="rect">
            <a:avLst/>
          </a:prstGeom>
          <a:solidFill>
            <a:srgbClr val="214B8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 name="Google Shape;18;p2"/>
          <p:cNvSpPr txBox="1">
            <a:spLocks noGrp="1"/>
          </p:cNvSpPr>
          <p:nvPr>
            <p:ph type="ctrTitle"/>
          </p:nvPr>
        </p:nvSpPr>
        <p:spPr>
          <a:xfrm>
            <a:off x="1524000" y="485754"/>
            <a:ext cx="9144000" cy="23877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6000"/>
              <a:buFont typeface="Bookman Old Style"/>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1524000" y="3148313"/>
            <a:ext cx="9144000" cy="1473000"/>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rgbClr val="EDEAEA"/>
              </a:buClr>
              <a:buSzPts val="2800"/>
              <a:buNone/>
              <a:defRPr sz="2800">
                <a:solidFill>
                  <a:srgbClr val="EDEAEA"/>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20" name="Google Shape;20;p2"/>
          <p:cNvPicPr preferRelativeResize="0"/>
          <p:nvPr/>
        </p:nvPicPr>
        <p:blipFill rotWithShape="1">
          <a:blip r:embed="rId2">
            <a:alphaModFix/>
          </a:blip>
          <a:srcRect/>
          <a:stretch/>
        </p:blipFill>
        <p:spPr>
          <a:xfrm>
            <a:off x="1" y="5402388"/>
            <a:ext cx="6667017" cy="1230538"/>
          </a:xfrm>
          <a:prstGeom prst="rect">
            <a:avLst/>
          </a:prstGeom>
          <a:noFill/>
          <a:ln>
            <a:noFill/>
          </a:ln>
        </p:spPr>
      </p:pic>
      <p:cxnSp>
        <p:nvCxnSpPr>
          <p:cNvPr id="21" name="Google Shape;21;p2"/>
          <p:cNvCxnSpPr/>
          <p:nvPr/>
        </p:nvCxnSpPr>
        <p:spPr>
          <a:xfrm>
            <a:off x="6736460" y="5335929"/>
            <a:ext cx="0" cy="1354200"/>
          </a:xfrm>
          <a:prstGeom prst="straightConnector1">
            <a:avLst/>
          </a:prstGeom>
          <a:noFill/>
          <a:ln w="9525" cap="flat" cmpd="sng">
            <a:solidFill>
              <a:srgbClr val="214B8C"/>
            </a:solidFill>
            <a:prstDash val="solid"/>
            <a:miter lim="800000"/>
            <a:headEnd type="none" w="sm" len="sm"/>
            <a:tailEnd type="none" w="sm" len="sm"/>
          </a:ln>
        </p:spPr>
      </p:cxnSp>
      <p:sp>
        <p:nvSpPr>
          <p:cNvPr id="22" name="Google Shape;22;p2"/>
          <p:cNvSpPr txBox="1">
            <a:spLocks noGrp="1"/>
          </p:cNvSpPr>
          <p:nvPr>
            <p:ph type="body" idx="2"/>
          </p:nvPr>
        </p:nvSpPr>
        <p:spPr>
          <a:xfrm>
            <a:off x="7048981" y="5335588"/>
            <a:ext cx="4862100" cy="1354200"/>
          </a:xfrm>
          <a:prstGeom prst="rect">
            <a:avLst/>
          </a:prstGeom>
          <a:noFill/>
          <a:ln>
            <a:noFill/>
          </a:ln>
        </p:spPr>
        <p:txBody>
          <a:bodyPr spcFirstLastPara="1" wrap="square" lIns="91425" tIns="45700" rIns="91425" bIns="45700" anchor="ctr" anchorCtr="0">
            <a:noAutofit/>
          </a:bodyPr>
          <a:lstStyle>
            <a:lvl1pPr marL="457200" lvl="0" indent="-342900" algn="l">
              <a:lnSpc>
                <a:spcPct val="90000"/>
              </a:lnSpc>
              <a:spcBef>
                <a:spcPts val="1000"/>
              </a:spcBef>
              <a:spcAft>
                <a:spcPts val="0"/>
              </a:spcAft>
              <a:buClr>
                <a:schemeClr val="dk1"/>
              </a:buClr>
              <a:buSzPts val="1800"/>
              <a:buChar char="•"/>
              <a:defRPr sz="18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838200" y="365126"/>
            <a:ext cx="10515600" cy="942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1"/>
          <p:cNvSpPr txBox="1">
            <a:spLocks noGrp="1"/>
          </p:cNvSpPr>
          <p:nvPr>
            <p:ph type="body" idx="1"/>
          </p:nvPr>
        </p:nvSpPr>
        <p:spPr>
          <a:xfrm rot="5400000">
            <a:off x="3911550" y="-1562243"/>
            <a:ext cx="43689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11"/>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2"/>
        <p:cNvGrpSpPr/>
        <p:nvPr/>
      </p:nvGrpSpPr>
      <p:grpSpPr>
        <a:xfrm>
          <a:off x="0" y="0"/>
          <a:ext cx="0" cy="0"/>
          <a:chOff x="0" y="0"/>
          <a:chExt cx="0" cy="0"/>
        </a:xfrm>
      </p:grpSpPr>
      <p:sp>
        <p:nvSpPr>
          <p:cNvPr id="63" name="Google Shape;63;p12"/>
          <p:cNvSpPr txBox="1">
            <a:spLocks noGrp="1"/>
          </p:cNvSpPr>
          <p:nvPr>
            <p:ph type="title"/>
          </p:nvPr>
        </p:nvSpPr>
        <p:spPr>
          <a:xfrm rot="5400000">
            <a:off x="7133400" y="1783000"/>
            <a:ext cx="5811900"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2"/>
          <p:cNvSpPr txBox="1">
            <a:spLocks noGrp="1"/>
          </p:cNvSpPr>
          <p:nvPr>
            <p:ph type="body" idx="1"/>
          </p:nvPr>
        </p:nvSpPr>
        <p:spPr>
          <a:xfrm rot="5400000">
            <a:off x="1799400" y="-769700"/>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12"/>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14"/>
          <p:cNvSpPr txBox="1">
            <a:spLocks noGrp="1"/>
          </p:cNvSpPr>
          <p:nvPr>
            <p:ph type="body" idx="1"/>
          </p:nvPr>
        </p:nvSpPr>
        <p:spPr>
          <a:xfrm>
            <a:off x="838200" y="1511107"/>
            <a:ext cx="10515600" cy="436883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14"/>
          <p:cNvSpPr txBox="1">
            <a:spLocks noGrp="1"/>
          </p:cNvSpPr>
          <p:nvPr>
            <p:ph type="sldNum" idx="12"/>
          </p:nvPr>
        </p:nvSpPr>
        <p:spPr>
          <a:xfrm>
            <a:off x="10370916" y="6311899"/>
            <a:ext cx="1523010" cy="365125"/>
          </a:xfrm>
          <a:prstGeom prst="rect">
            <a:avLst/>
          </a:prstGeom>
          <a:noFill/>
          <a:ln>
            <a:noFill/>
          </a:ln>
        </p:spPr>
        <p:txBody>
          <a:bodyPr spcFirstLastPara="1" wrap="square" lIns="90000"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838200" y="365126"/>
            <a:ext cx="10515600" cy="942814"/>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5"/>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80"/>
        <p:cNvGrpSpPr/>
        <p:nvPr/>
      </p:nvGrpSpPr>
      <p:grpSpPr>
        <a:xfrm>
          <a:off x="0" y="0"/>
          <a:ext cx="0" cy="0"/>
          <a:chOff x="0" y="0"/>
          <a:chExt cx="0" cy="0"/>
        </a:xfrm>
      </p:grpSpPr>
      <p:sp>
        <p:nvSpPr>
          <p:cNvPr id="81" name="Google Shape;81;p16"/>
          <p:cNvSpPr/>
          <p:nvPr/>
        </p:nvSpPr>
        <p:spPr>
          <a:xfrm>
            <a:off x="0" y="0"/>
            <a:ext cx="12192000" cy="5150734"/>
          </a:xfrm>
          <a:prstGeom prst="rect">
            <a:avLst/>
          </a:prstGeom>
          <a:solidFill>
            <a:srgbClr val="214B8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2" name="Google Shape;82;p16"/>
          <p:cNvSpPr txBox="1">
            <a:spLocks noGrp="1"/>
          </p:cNvSpPr>
          <p:nvPr>
            <p:ph type="ctrTitle"/>
          </p:nvPr>
        </p:nvSpPr>
        <p:spPr>
          <a:xfrm>
            <a:off x="1524000" y="485754"/>
            <a:ext cx="9144000" cy="23876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6000"/>
              <a:buFont typeface="Bookman Old Style"/>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6"/>
          <p:cNvSpPr txBox="1">
            <a:spLocks noGrp="1"/>
          </p:cNvSpPr>
          <p:nvPr>
            <p:ph type="subTitle" idx="1"/>
          </p:nvPr>
        </p:nvSpPr>
        <p:spPr>
          <a:xfrm>
            <a:off x="1524000" y="3148313"/>
            <a:ext cx="9144000" cy="1472877"/>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rgbClr val="EDEAEA"/>
              </a:buClr>
              <a:buSzPts val="2800"/>
              <a:buNone/>
              <a:defRPr sz="2800">
                <a:solidFill>
                  <a:srgbClr val="EDEAEA"/>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84" name="Google Shape;84;p16"/>
          <p:cNvPicPr preferRelativeResize="0"/>
          <p:nvPr/>
        </p:nvPicPr>
        <p:blipFill rotWithShape="1">
          <a:blip r:embed="rId2">
            <a:alphaModFix/>
          </a:blip>
          <a:srcRect/>
          <a:stretch/>
        </p:blipFill>
        <p:spPr>
          <a:xfrm>
            <a:off x="1" y="5402388"/>
            <a:ext cx="6667016" cy="1230538"/>
          </a:xfrm>
          <a:prstGeom prst="rect">
            <a:avLst/>
          </a:prstGeom>
          <a:noFill/>
          <a:ln>
            <a:noFill/>
          </a:ln>
        </p:spPr>
      </p:pic>
      <p:cxnSp>
        <p:nvCxnSpPr>
          <p:cNvPr id="85" name="Google Shape;85;p16"/>
          <p:cNvCxnSpPr/>
          <p:nvPr/>
        </p:nvCxnSpPr>
        <p:spPr>
          <a:xfrm>
            <a:off x="6736460" y="5335929"/>
            <a:ext cx="0" cy="1354238"/>
          </a:xfrm>
          <a:prstGeom prst="straightConnector1">
            <a:avLst/>
          </a:prstGeom>
          <a:noFill/>
          <a:ln w="9525" cap="flat" cmpd="sng">
            <a:solidFill>
              <a:srgbClr val="214B8C"/>
            </a:solidFill>
            <a:prstDash val="solid"/>
            <a:miter lim="800000"/>
            <a:headEnd type="none" w="sm" len="sm"/>
            <a:tailEnd type="none" w="sm" len="sm"/>
          </a:ln>
        </p:spPr>
      </p:cxnSp>
      <p:sp>
        <p:nvSpPr>
          <p:cNvPr id="86" name="Google Shape;86;p16"/>
          <p:cNvSpPr txBox="1">
            <a:spLocks noGrp="1"/>
          </p:cNvSpPr>
          <p:nvPr>
            <p:ph type="body" idx="2"/>
          </p:nvPr>
        </p:nvSpPr>
        <p:spPr>
          <a:xfrm>
            <a:off x="7048981" y="5335588"/>
            <a:ext cx="4862031" cy="1354137"/>
          </a:xfrm>
          <a:prstGeom prst="rect">
            <a:avLst/>
          </a:prstGeom>
          <a:noFill/>
          <a:ln>
            <a:noFill/>
          </a:ln>
        </p:spPr>
        <p:txBody>
          <a:bodyPr spcFirstLastPara="1" wrap="square" lIns="91425" tIns="45700" rIns="91425" bIns="45700" anchor="ctr" anchorCtr="0">
            <a:noAutofit/>
          </a:bodyPr>
          <a:lstStyle>
            <a:lvl1pPr marL="457200" lvl="0" indent="-342900" algn="l">
              <a:lnSpc>
                <a:spcPct val="90000"/>
              </a:lnSpc>
              <a:spcBef>
                <a:spcPts val="1000"/>
              </a:spcBef>
              <a:spcAft>
                <a:spcPts val="0"/>
              </a:spcAft>
              <a:buClr>
                <a:schemeClr val="dk1"/>
              </a:buClr>
              <a:buSzPts val="1800"/>
              <a:buChar char="•"/>
              <a:defRPr sz="18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831850" y="1593991"/>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214B8C"/>
              </a:buClr>
              <a:buSzPts val="6000"/>
              <a:buFont typeface="Bookman Old Style"/>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17"/>
          <p:cNvSpPr txBox="1">
            <a:spLocks noGrp="1"/>
          </p:cNvSpPr>
          <p:nvPr>
            <p:ph type="body" idx="1"/>
          </p:nvPr>
        </p:nvSpPr>
        <p:spPr>
          <a:xfrm>
            <a:off x="831850" y="4473716"/>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90" name="Google Shape;90;p17"/>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838200" y="365126"/>
            <a:ext cx="10515600" cy="942814"/>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8"/>
          <p:cNvSpPr txBox="1">
            <a:spLocks noGrp="1"/>
          </p:cNvSpPr>
          <p:nvPr>
            <p:ph type="body" idx="1"/>
          </p:nvPr>
        </p:nvSpPr>
        <p:spPr>
          <a:xfrm>
            <a:off x="838200" y="1634250"/>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18"/>
          <p:cNvSpPr txBox="1">
            <a:spLocks noGrp="1"/>
          </p:cNvSpPr>
          <p:nvPr>
            <p:ph type="body" idx="2"/>
          </p:nvPr>
        </p:nvSpPr>
        <p:spPr>
          <a:xfrm>
            <a:off x="6172200" y="1634250"/>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5" name="Google Shape;95;p18"/>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839788" y="365124"/>
            <a:ext cx="10515600" cy="9432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19"/>
          <p:cNvSpPr txBox="1">
            <a:spLocks noGrp="1"/>
          </p:cNvSpPr>
          <p:nvPr>
            <p:ph type="body" idx="1"/>
          </p:nvPr>
        </p:nvSpPr>
        <p:spPr>
          <a:xfrm>
            <a:off x="839788" y="1555861"/>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99" name="Google Shape;99;p19"/>
          <p:cNvSpPr txBox="1">
            <a:spLocks noGrp="1"/>
          </p:cNvSpPr>
          <p:nvPr>
            <p:ph type="body" idx="2"/>
          </p:nvPr>
        </p:nvSpPr>
        <p:spPr>
          <a:xfrm>
            <a:off x="839788" y="2379773"/>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0" name="Google Shape;100;p19"/>
          <p:cNvSpPr txBox="1">
            <a:spLocks noGrp="1"/>
          </p:cNvSpPr>
          <p:nvPr>
            <p:ph type="body" idx="3"/>
          </p:nvPr>
        </p:nvSpPr>
        <p:spPr>
          <a:xfrm>
            <a:off x="6172200" y="1555861"/>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1" name="Google Shape;101;p19"/>
          <p:cNvSpPr txBox="1">
            <a:spLocks noGrp="1"/>
          </p:cNvSpPr>
          <p:nvPr>
            <p:ph type="body" idx="4"/>
          </p:nvPr>
        </p:nvSpPr>
        <p:spPr>
          <a:xfrm>
            <a:off x="6172200" y="2379773"/>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19"/>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214B8C"/>
              </a:buClr>
              <a:buSzPts val="3200"/>
              <a:buFont typeface="Bookman Old Styl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2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08" name="Google Shape;108;p2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09" name="Google Shape;109;p21"/>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3"/>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
          <p:cNvSpPr txBox="1">
            <a:spLocks noGrp="1"/>
          </p:cNvSpPr>
          <p:nvPr>
            <p:ph type="body" idx="1"/>
          </p:nvPr>
        </p:nvSpPr>
        <p:spPr>
          <a:xfrm>
            <a:off x="838200" y="1511107"/>
            <a:ext cx="10515600" cy="43689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3"/>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0"/>
        <p:cNvGrpSpPr/>
        <p:nvPr/>
      </p:nvGrpSpPr>
      <p:grpSpPr>
        <a:xfrm>
          <a:off x="0" y="0"/>
          <a:ext cx="0" cy="0"/>
          <a:chOff x="0" y="0"/>
          <a:chExt cx="0" cy="0"/>
        </a:xfrm>
      </p:grpSpPr>
      <p:sp>
        <p:nvSpPr>
          <p:cNvPr id="111" name="Google Shape;111;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214B8C"/>
              </a:buClr>
              <a:buSzPts val="3200"/>
              <a:buFont typeface="Bookman Old Styl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2"/>
          <p:cNvSpPr>
            <a:spLocks noGrp="1"/>
          </p:cNvSpPr>
          <p:nvPr>
            <p:ph type="pic" idx="2"/>
          </p:nvPr>
        </p:nvSpPr>
        <p:spPr>
          <a:xfrm>
            <a:off x="5183188" y="987425"/>
            <a:ext cx="6172200" cy="4873625"/>
          </a:xfrm>
          <a:prstGeom prst="rect">
            <a:avLst/>
          </a:prstGeom>
          <a:noFill/>
          <a:ln>
            <a:noFill/>
          </a:ln>
        </p:spPr>
      </p:sp>
      <p:sp>
        <p:nvSpPr>
          <p:cNvPr id="113" name="Google Shape;113;p2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14" name="Google Shape;114;p22"/>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838200" y="365126"/>
            <a:ext cx="10515600" cy="942814"/>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7" name="Google Shape;117;p23"/>
          <p:cNvSpPr txBox="1">
            <a:spLocks noGrp="1"/>
          </p:cNvSpPr>
          <p:nvPr>
            <p:ph type="body" idx="1"/>
          </p:nvPr>
        </p:nvSpPr>
        <p:spPr>
          <a:xfrm rot="5400000">
            <a:off x="3911584" y="-1562277"/>
            <a:ext cx="4368832"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 name="Google Shape;118;p23"/>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7133431" y="1782969"/>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p24"/>
          <p:cNvSpPr txBox="1">
            <a:spLocks noGrp="1"/>
          </p:cNvSpPr>
          <p:nvPr>
            <p:ph type="body" idx="1"/>
          </p:nvPr>
        </p:nvSpPr>
        <p:spPr>
          <a:xfrm rot="5400000">
            <a:off x="1799431" y="-769731"/>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2" name="Google Shape;122;p24"/>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1850" y="1593991"/>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214B8C"/>
              </a:buClr>
              <a:buSzPts val="6000"/>
              <a:buFont typeface="Bookman Old Style"/>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831850" y="4473716"/>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38200" y="365126"/>
            <a:ext cx="10515600" cy="942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838200" y="1634250"/>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5"/>
          <p:cNvSpPr txBox="1">
            <a:spLocks noGrp="1"/>
          </p:cNvSpPr>
          <p:nvPr>
            <p:ph type="body" idx="2"/>
          </p:nvPr>
        </p:nvSpPr>
        <p:spPr>
          <a:xfrm>
            <a:off x="6172200" y="1634250"/>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5"/>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4"/>
            <a:ext cx="10515600" cy="9432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8" y="1555861"/>
            <a:ext cx="51579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8" y="2379773"/>
            <a:ext cx="51579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0" y="1555861"/>
            <a:ext cx="51831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0" y="2379773"/>
            <a:ext cx="51831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838200" y="365126"/>
            <a:ext cx="10515600" cy="942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14B8C"/>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7"/>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
        <p:cNvGrpSpPr/>
        <p:nvPr/>
      </p:nvGrpSpPr>
      <p:grpSpPr>
        <a:xfrm>
          <a:off x="0" y="0"/>
          <a:ext cx="0" cy="0"/>
          <a:chOff x="0" y="0"/>
          <a:chExt cx="0" cy="0"/>
        </a:xfrm>
      </p:grpSpPr>
      <p:sp>
        <p:nvSpPr>
          <p:cNvPr id="47" name="Google Shape;47;p8"/>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8"/>
        <p:cNvGrpSpPr/>
        <p:nvPr/>
      </p:nvGrpSpPr>
      <p:grpSpPr>
        <a:xfrm>
          <a:off x="0" y="0"/>
          <a:ext cx="0" cy="0"/>
          <a:chOff x="0" y="0"/>
          <a:chExt cx="0" cy="0"/>
        </a:xfrm>
      </p:grpSpPr>
      <p:sp>
        <p:nvSpPr>
          <p:cNvPr id="49" name="Google Shape;49;p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214B8C"/>
              </a:buClr>
              <a:buSzPts val="3200"/>
              <a:buFont typeface="Bookman Old Styl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9"/>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1" name="Google Shape;51;p9"/>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2" name="Google Shape;52;p9"/>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3"/>
        <p:cNvGrpSpPr/>
        <p:nvPr/>
      </p:nvGrpSpPr>
      <p:grpSpPr>
        <a:xfrm>
          <a:off x="0" y="0"/>
          <a:ext cx="0" cy="0"/>
          <a:chOff x="0" y="0"/>
          <a:chExt cx="0" cy="0"/>
        </a:xfrm>
      </p:grpSpPr>
      <p:sp>
        <p:nvSpPr>
          <p:cNvPr id="54" name="Google Shape;54;p10"/>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214B8C"/>
              </a:buClr>
              <a:buSzPts val="3200"/>
              <a:buFont typeface="Bookman Old Styl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0"/>
          <p:cNvSpPr>
            <a:spLocks noGrp="1"/>
          </p:cNvSpPr>
          <p:nvPr>
            <p:ph type="pic" idx="2"/>
          </p:nvPr>
        </p:nvSpPr>
        <p:spPr>
          <a:xfrm>
            <a:off x="5183188" y="987425"/>
            <a:ext cx="6172200" cy="4873500"/>
          </a:xfrm>
          <a:prstGeom prst="rect">
            <a:avLst/>
          </a:prstGeom>
          <a:noFill/>
          <a:ln>
            <a:noFill/>
          </a:ln>
        </p:spPr>
      </p:sp>
      <p:sp>
        <p:nvSpPr>
          <p:cNvPr id="56" name="Google Shape;56;p10"/>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7" name="Google Shape;57;p10"/>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hyperlink" Target="http://www.iiitdm.ac.in/" TargetMode="Externa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hyperlink" Target="http://www.iiitdm.ac.in/" TargetMode="Externa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6108732"/>
            <a:ext cx="12192000" cy="749400"/>
          </a:xfrm>
          <a:prstGeom prst="rect">
            <a:avLst/>
          </a:prstGeom>
          <a:solidFill>
            <a:srgbClr val="214B8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 name="Google Shape;11;p1"/>
          <p:cNvSpPr txBox="1">
            <a:spLocks noGrp="1"/>
          </p:cNvSpPr>
          <p:nvPr>
            <p:ph type="title"/>
          </p:nvPr>
        </p:nvSpPr>
        <p:spPr>
          <a:xfrm>
            <a:off x="838200" y="365126"/>
            <a:ext cx="10515600" cy="9429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214B8C"/>
              </a:buClr>
              <a:buSzPts val="3600"/>
              <a:buFont typeface="Bookman Old Style"/>
              <a:buNone/>
              <a:defRPr sz="3600" b="0" i="0" u="none" strike="noStrike" cap="none">
                <a:solidFill>
                  <a:srgbClr val="214B8C"/>
                </a:solidFill>
                <a:latin typeface="Bookman Old Style"/>
                <a:ea typeface="Bookman Old Style"/>
                <a:cs typeface="Bookman Old Style"/>
                <a:sym typeface="Bookman Old Styl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 name="Google Shape;12;p1"/>
          <p:cNvSpPr txBox="1">
            <a:spLocks noGrp="1"/>
          </p:cNvSpPr>
          <p:nvPr>
            <p:ph type="body" idx="1"/>
          </p:nvPr>
        </p:nvSpPr>
        <p:spPr>
          <a:xfrm>
            <a:off x="838200" y="1511107"/>
            <a:ext cx="10515600" cy="43689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sldNum" idx="12"/>
          </p:nvPr>
        </p:nvSpPr>
        <p:spPr>
          <a:xfrm>
            <a:off x="10393047" y="6311899"/>
            <a:ext cx="15009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pic>
        <p:nvPicPr>
          <p:cNvPr id="14" name="Google Shape;14;p1">
            <a:hlinkClick r:id="rId13"/>
          </p:cNvPr>
          <p:cNvPicPr preferRelativeResize="0"/>
          <p:nvPr/>
        </p:nvPicPr>
        <p:blipFill rotWithShape="1">
          <a:blip r:embed="rId14">
            <a:alphaModFix/>
          </a:blip>
          <a:srcRect/>
          <a:stretch/>
        </p:blipFill>
        <p:spPr>
          <a:xfrm>
            <a:off x="115747" y="6184361"/>
            <a:ext cx="3239999" cy="598010"/>
          </a:xfrm>
          <a:prstGeom prst="rect">
            <a:avLst/>
          </a:prstGeom>
          <a:noFill/>
          <a:ln>
            <a:noFill/>
          </a:ln>
        </p:spPr>
      </p:pic>
      <p:cxnSp>
        <p:nvCxnSpPr>
          <p:cNvPr id="15" name="Google Shape;15;p1"/>
          <p:cNvCxnSpPr/>
          <p:nvPr/>
        </p:nvCxnSpPr>
        <p:spPr>
          <a:xfrm>
            <a:off x="3472405" y="6227180"/>
            <a:ext cx="0" cy="543900"/>
          </a:xfrm>
          <a:prstGeom prst="straightConnector1">
            <a:avLst/>
          </a:prstGeom>
          <a:noFill/>
          <a:ln w="9525" cap="flat" cmpd="sng">
            <a:solidFill>
              <a:schemeClr val="lt1"/>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
        <p:cNvGrpSpPr/>
        <p:nvPr/>
      </p:nvGrpSpPr>
      <p:grpSpPr>
        <a:xfrm>
          <a:off x="0" y="0"/>
          <a:ext cx="0" cy="0"/>
          <a:chOff x="0" y="0"/>
          <a:chExt cx="0" cy="0"/>
        </a:xfrm>
      </p:grpSpPr>
      <p:sp>
        <p:nvSpPr>
          <p:cNvPr id="67" name="Google Shape;67;p13"/>
          <p:cNvSpPr/>
          <p:nvPr/>
        </p:nvSpPr>
        <p:spPr>
          <a:xfrm>
            <a:off x="0" y="6108732"/>
            <a:ext cx="12192000" cy="749268"/>
          </a:xfrm>
          <a:prstGeom prst="rect">
            <a:avLst/>
          </a:prstGeom>
          <a:solidFill>
            <a:srgbClr val="214B8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68" name="Google Shape;68;p13"/>
          <p:cNvSpPr txBox="1">
            <a:spLocks noGrp="1"/>
          </p:cNvSpPr>
          <p:nvPr>
            <p:ph type="title"/>
          </p:nvPr>
        </p:nvSpPr>
        <p:spPr>
          <a:xfrm>
            <a:off x="838200" y="365126"/>
            <a:ext cx="10515600" cy="942814"/>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214B8C"/>
              </a:buClr>
              <a:buSzPts val="3600"/>
              <a:buFont typeface="Bookman Old Style"/>
              <a:buNone/>
              <a:defRPr sz="3600" b="0" i="0" u="none" strike="noStrike" cap="none">
                <a:solidFill>
                  <a:srgbClr val="214B8C"/>
                </a:solidFill>
                <a:latin typeface="Bookman Old Style"/>
                <a:ea typeface="Bookman Old Style"/>
                <a:cs typeface="Bookman Old Style"/>
                <a:sym typeface="Bookman Old Styl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9" name="Google Shape;69;p13"/>
          <p:cNvSpPr txBox="1">
            <a:spLocks noGrp="1"/>
          </p:cNvSpPr>
          <p:nvPr>
            <p:ph type="body" idx="1"/>
          </p:nvPr>
        </p:nvSpPr>
        <p:spPr>
          <a:xfrm>
            <a:off x="838200" y="1511107"/>
            <a:ext cx="10515600" cy="4368832"/>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0" name="Google Shape;70;p13"/>
          <p:cNvSpPr txBox="1">
            <a:spLocks noGrp="1"/>
          </p:cNvSpPr>
          <p:nvPr>
            <p:ph type="sldNum" idx="12"/>
          </p:nvPr>
        </p:nvSpPr>
        <p:spPr>
          <a:xfrm>
            <a:off x="10393047" y="6311899"/>
            <a:ext cx="1500878"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2400"/>
              <a:buFont typeface="Arial"/>
              <a:buNone/>
              <a:defRPr sz="24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pic>
        <p:nvPicPr>
          <p:cNvPr id="71" name="Google Shape;71;p13">
            <a:hlinkClick r:id="rId13"/>
          </p:cNvPr>
          <p:cNvPicPr preferRelativeResize="0"/>
          <p:nvPr/>
        </p:nvPicPr>
        <p:blipFill rotWithShape="1">
          <a:blip r:embed="rId14">
            <a:alphaModFix/>
          </a:blip>
          <a:srcRect/>
          <a:stretch/>
        </p:blipFill>
        <p:spPr>
          <a:xfrm>
            <a:off x="115747" y="6184361"/>
            <a:ext cx="3239999" cy="598010"/>
          </a:xfrm>
          <a:prstGeom prst="rect">
            <a:avLst/>
          </a:prstGeom>
          <a:noFill/>
          <a:ln>
            <a:noFill/>
          </a:ln>
        </p:spPr>
      </p:pic>
      <p:cxnSp>
        <p:nvCxnSpPr>
          <p:cNvPr id="72" name="Google Shape;72;p13"/>
          <p:cNvCxnSpPr/>
          <p:nvPr/>
        </p:nvCxnSpPr>
        <p:spPr>
          <a:xfrm>
            <a:off x="3472405" y="6227180"/>
            <a:ext cx="0" cy="544010"/>
          </a:xfrm>
          <a:prstGeom prst="straightConnector1">
            <a:avLst/>
          </a:prstGeom>
          <a:noFill/>
          <a:ln w="9525" cap="flat" cmpd="sng">
            <a:solidFill>
              <a:schemeClr val="lt1"/>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8.jpg"/><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txBox="1">
            <a:spLocks noGrp="1"/>
          </p:cNvSpPr>
          <p:nvPr>
            <p:ph type="ctrTitle"/>
          </p:nvPr>
        </p:nvSpPr>
        <p:spPr>
          <a:xfrm>
            <a:off x="1524000" y="485754"/>
            <a:ext cx="9144000" cy="2387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5400"/>
              <a:buFont typeface="Bookman Old Style"/>
              <a:buNone/>
            </a:pPr>
            <a:r>
              <a:rPr lang="en-IN" sz="5400" dirty="0"/>
              <a:t>Density Based Traffic Light Controlling</a:t>
            </a:r>
            <a:endParaRPr dirty="0"/>
          </a:p>
        </p:txBody>
      </p:sp>
      <p:sp>
        <p:nvSpPr>
          <p:cNvPr id="128" name="Google Shape;128;p25"/>
          <p:cNvSpPr txBox="1">
            <a:spLocks noGrp="1"/>
          </p:cNvSpPr>
          <p:nvPr>
            <p:ph type="body" idx="2"/>
          </p:nvPr>
        </p:nvSpPr>
        <p:spPr>
          <a:xfrm>
            <a:off x="209642" y="3267113"/>
            <a:ext cx="4862100" cy="1354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1800"/>
              <a:buNone/>
            </a:pPr>
            <a:r>
              <a:rPr lang="en-IN" sz="2800" dirty="0">
                <a:solidFill>
                  <a:schemeClr val="lt1"/>
                </a:solidFill>
              </a:rPr>
              <a:t>VEMULA HARAN RITVICK</a:t>
            </a:r>
            <a:endParaRPr dirty="0"/>
          </a:p>
          <a:p>
            <a:pPr marL="0" lvl="0" indent="0" algn="l" rtl="0">
              <a:lnSpc>
                <a:spcPct val="90000"/>
              </a:lnSpc>
              <a:spcBef>
                <a:spcPts val="0"/>
              </a:spcBef>
              <a:spcAft>
                <a:spcPts val="0"/>
              </a:spcAft>
              <a:buClr>
                <a:schemeClr val="dk1"/>
              </a:buClr>
              <a:buSzPts val="1800"/>
              <a:buNone/>
            </a:pPr>
            <a:r>
              <a:rPr lang="en-IN" sz="2800" dirty="0">
                <a:solidFill>
                  <a:schemeClr val="lt1"/>
                </a:solidFill>
              </a:rPr>
              <a:t>CS21B1033</a:t>
            </a:r>
            <a:endParaRPr sz="2800" dirty="0">
              <a:solidFill>
                <a:schemeClr val="lt1"/>
              </a:solidFill>
            </a:endParaRPr>
          </a:p>
        </p:txBody>
      </p:sp>
      <p:sp>
        <p:nvSpPr>
          <p:cNvPr id="130" name="Google Shape;130;p25"/>
          <p:cNvSpPr txBox="1"/>
          <p:nvPr/>
        </p:nvSpPr>
        <p:spPr>
          <a:xfrm>
            <a:off x="6896580" y="5322958"/>
            <a:ext cx="4862100" cy="1354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1800"/>
              <a:buFont typeface="Arial"/>
              <a:buNone/>
            </a:pPr>
            <a:r>
              <a:rPr lang="en-IN" sz="2400" b="0" i="0" u="none" strike="noStrike" cap="none" dirty="0">
                <a:solidFill>
                  <a:schemeClr val="dk1"/>
                </a:solidFill>
                <a:latin typeface="Arial"/>
                <a:ea typeface="Arial"/>
                <a:cs typeface="Arial"/>
                <a:sym typeface="Arial"/>
              </a:rPr>
              <a:t>CS5005 - </a:t>
            </a:r>
            <a:r>
              <a:rPr lang="en-IN" sz="2400" b="0" i="0" u="none" strike="noStrike" cap="none" dirty="0" err="1">
                <a:solidFill>
                  <a:schemeClr val="dk1"/>
                </a:solidFill>
                <a:latin typeface="Arial"/>
                <a:ea typeface="Arial"/>
                <a:cs typeface="Arial"/>
                <a:sym typeface="Arial"/>
              </a:rPr>
              <a:t>IIoT</a:t>
            </a:r>
            <a:r>
              <a:rPr lang="en-IN" sz="2400" b="0" i="0" u="none" strike="noStrike" cap="none" dirty="0">
                <a:solidFill>
                  <a:schemeClr val="dk1"/>
                </a:solidFill>
                <a:latin typeface="Arial"/>
                <a:ea typeface="Arial"/>
                <a:cs typeface="Arial"/>
                <a:sym typeface="Arial"/>
              </a:rPr>
              <a:t> and Cloud Computing Assignment </a:t>
            </a:r>
            <a:endParaRPr sz="2400" b="0" i="0" u="none" strike="noStrike" cap="none" dirty="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3"/>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Analysis/ Results</a:t>
            </a:r>
            <a:endParaRPr dirty="0"/>
          </a:p>
        </p:txBody>
      </p:sp>
      <p:sp>
        <p:nvSpPr>
          <p:cNvPr id="194" name="Google Shape;194;p33"/>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10</a:t>
            </a:fld>
            <a:endParaRPr/>
          </a:p>
        </p:txBody>
      </p:sp>
      <p:pic>
        <p:nvPicPr>
          <p:cNvPr id="9" name="Picture 8">
            <a:extLst>
              <a:ext uri="{FF2B5EF4-FFF2-40B4-BE49-F238E27FC236}">
                <a16:creationId xmlns:a16="http://schemas.microsoft.com/office/drawing/2014/main" id="{42FE82CB-ABB3-F3AE-C9C4-957D48481636}"/>
              </a:ext>
            </a:extLst>
          </p:cNvPr>
          <p:cNvPicPr>
            <a:picLocks noChangeAspect="1"/>
          </p:cNvPicPr>
          <p:nvPr/>
        </p:nvPicPr>
        <p:blipFill>
          <a:blip r:embed="rId3"/>
          <a:stretch>
            <a:fillRect/>
          </a:stretch>
        </p:blipFill>
        <p:spPr>
          <a:xfrm>
            <a:off x="112155" y="1710342"/>
            <a:ext cx="3125209" cy="3432549"/>
          </a:xfrm>
          <a:prstGeom prst="rect">
            <a:avLst/>
          </a:prstGeom>
        </p:spPr>
      </p:pic>
      <p:pic>
        <p:nvPicPr>
          <p:cNvPr id="11" name="Picture 10">
            <a:extLst>
              <a:ext uri="{FF2B5EF4-FFF2-40B4-BE49-F238E27FC236}">
                <a16:creationId xmlns:a16="http://schemas.microsoft.com/office/drawing/2014/main" id="{7092F118-CC01-FFBB-E6EC-D955D14D8610}"/>
              </a:ext>
            </a:extLst>
          </p:cNvPr>
          <p:cNvPicPr>
            <a:picLocks noChangeAspect="1"/>
          </p:cNvPicPr>
          <p:nvPr/>
        </p:nvPicPr>
        <p:blipFill>
          <a:blip r:embed="rId4"/>
          <a:stretch>
            <a:fillRect/>
          </a:stretch>
        </p:blipFill>
        <p:spPr>
          <a:xfrm>
            <a:off x="4311172" y="1715109"/>
            <a:ext cx="3425250" cy="3427782"/>
          </a:xfrm>
          <a:prstGeom prst="rect">
            <a:avLst/>
          </a:prstGeom>
        </p:spPr>
      </p:pic>
      <p:pic>
        <p:nvPicPr>
          <p:cNvPr id="13" name="Picture 12">
            <a:extLst>
              <a:ext uri="{FF2B5EF4-FFF2-40B4-BE49-F238E27FC236}">
                <a16:creationId xmlns:a16="http://schemas.microsoft.com/office/drawing/2014/main" id="{CFE610BE-F72D-E24F-F315-13E6867661F8}"/>
              </a:ext>
            </a:extLst>
          </p:cNvPr>
          <p:cNvPicPr>
            <a:picLocks noChangeAspect="1"/>
          </p:cNvPicPr>
          <p:nvPr/>
        </p:nvPicPr>
        <p:blipFill>
          <a:blip r:embed="rId5"/>
          <a:stretch>
            <a:fillRect/>
          </a:stretch>
        </p:blipFill>
        <p:spPr>
          <a:xfrm>
            <a:off x="8810231" y="1715109"/>
            <a:ext cx="3269614" cy="3427782"/>
          </a:xfrm>
          <a:prstGeom prst="rect">
            <a:avLst/>
          </a:prstGeom>
        </p:spPr>
      </p:pic>
      <p:sp>
        <p:nvSpPr>
          <p:cNvPr id="14" name="Arrow: Right 13">
            <a:extLst>
              <a:ext uri="{FF2B5EF4-FFF2-40B4-BE49-F238E27FC236}">
                <a16:creationId xmlns:a16="http://schemas.microsoft.com/office/drawing/2014/main" id="{ED7D54EB-E877-2B66-835A-797BC8B8BB49}"/>
              </a:ext>
            </a:extLst>
          </p:cNvPr>
          <p:cNvSpPr/>
          <p:nvPr/>
        </p:nvSpPr>
        <p:spPr>
          <a:xfrm>
            <a:off x="3355848" y="3426616"/>
            <a:ext cx="786384" cy="24927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Right 14">
            <a:extLst>
              <a:ext uri="{FF2B5EF4-FFF2-40B4-BE49-F238E27FC236}">
                <a16:creationId xmlns:a16="http://schemas.microsoft.com/office/drawing/2014/main" id="{CF562BB0-A8D0-B1C0-8D60-59937A716375}"/>
              </a:ext>
            </a:extLst>
          </p:cNvPr>
          <p:cNvSpPr/>
          <p:nvPr/>
        </p:nvSpPr>
        <p:spPr>
          <a:xfrm>
            <a:off x="7905362" y="3436092"/>
            <a:ext cx="786384" cy="24927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45192D04-AB07-9B10-F78B-ADAB0983BA01}"/>
              </a:ext>
            </a:extLst>
          </p:cNvPr>
          <p:cNvSpPr txBox="1"/>
          <p:nvPr/>
        </p:nvSpPr>
        <p:spPr>
          <a:xfrm>
            <a:off x="-36188" y="5344852"/>
            <a:ext cx="3575018" cy="400110"/>
          </a:xfrm>
          <a:prstGeom prst="rect">
            <a:avLst/>
          </a:prstGeom>
          <a:noFill/>
        </p:spPr>
        <p:txBody>
          <a:bodyPr wrap="none" rtlCol="0">
            <a:spAutoFit/>
          </a:bodyPr>
          <a:lstStyle/>
          <a:p>
            <a:r>
              <a:rPr lang="en-IN" sz="2000" dirty="0">
                <a:solidFill>
                  <a:srgbClr val="00B050"/>
                </a:solidFill>
              </a:rPr>
              <a:t>Green Light </a:t>
            </a:r>
            <a:r>
              <a:rPr lang="en-IN" sz="2000" dirty="0">
                <a:solidFill>
                  <a:schemeClr val="tx1"/>
                </a:solidFill>
              </a:rPr>
              <a:t>– Vehicle arrived </a:t>
            </a:r>
            <a:endParaRPr lang="en-IN" sz="2000" dirty="0">
              <a:solidFill>
                <a:srgbClr val="00B050"/>
              </a:solidFill>
            </a:endParaRPr>
          </a:p>
        </p:txBody>
      </p:sp>
      <p:sp>
        <p:nvSpPr>
          <p:cNvPr id="17" name="TextBox 16">
            <a:extLst>
              <a:ext uri="{FF2B5EF4-FFF2-40B4-BE49-F238E27FC236}">
                <a16:creationId xmlns:a16="http://schemas.microsoft.com/office/drawing/2014/main" id="{98BDA3DA-9F8D-490D-22C7-676DDC8552AE}"/>
              </a:ext>
            </a:extLst>
          </p:cNvPr>
          <p:cNvSpPr txBox="1"/>
          <p:nvPr/>
        </p:nvSpPr>
        <p:spPr>
          <a:xfrm>
            <a:off x="4330344" y="5344852"/>
            <a:ext cx="3648756" cy="400110"/>
          </a:xfrm>
          <a:prstGeom prst="rect">
            <a:avLst/>
          </a:prstGeom>
          <a:noFill/>
        </p:spPr>
        <p:txBody>
          <a:bodyPr wrap="none" rtlCol="0">
            <a:spAutoFit/>
          </a:bodyPr>
          <a:lstStyle/>
          <a:p>
            <a:r>
              <a:rPr lang="en-IN" sz="2000" dirty="0">
                <a:solidFill>
                  <a:schemeClr val="accent4">
                    <a:lumMod val="75000"/>
                  </a:schemeClr>
                </a:solidFill>
              </a:rPr>
              <a:t>Yellow Light </a:t>
            </a:r>
            <a:r>
              <a:rPr lang="en-IN" sz="2000" dirty="0">
                <a:solidFill>
                  <a:schemeClr val="tx1"/>
                </a:solidFill>
              </a:rPr>
              <a:t>– Vehicle just left </a:t>
            </a:r>
            <a:endParaRPr lang="en-IN" sz="2000" dirty="0">
              <a:solidFill>
                <a:srgbClr val="00B050"/>
              </a:solidFill>
            </a:endParaRPr>
          </a:p>
        </p:txBody>
      </p:sp>
      <p:sp>
        <p:nvSpPr>
          <p:cNvPr id="18" name="TextBox 17">
            <a:extLst>
              <a:ext uri="{FF2B5EF4-FFF2-40B4-BE49-F238E27FC236}">
                <a16:creationId xmlns:a16="http://schemas.microsoft.com/office/drawing/2014/main" id="{45648D7D-38D0-894D-78EB-5AAA82C110C3}"/>
              </a:ext>
            </a:extLst>
          </p:cNvPr>
          <p:cNvSpPr txBox="1"/>
          <p:nvPr/>
        </p:nvSpPr>
        <p:spPr>
          <a:xfrm>
            <a:off x="8657529" y="5327285"/>
            <a:ext cx="3446777" cy="400110"/>
          </a:xfrm>
          <a:prstGeom prst="rect">
            <a:avLst/>
          </a:prstGeom>
          <a:noFill/>
        </p:spPr>
        <p:txBody>
          <a:bodyPr wrap="none" rtlCol="0">
            <a:spAutoFit/>
          </a:bodyPr>
          <a:lstStyle/>
          <a:p>
            <a:r>
              <a:rPr lang="en-IN" sz="2000" dirty="0">
                <a:solidFill>
                  <a:srgbClr val="FF0000"/>
                </a:solidFill>
              </a:rPr>
              <a:t>Red Light </a:t>
            </a:r>
            <a:r>
              <a:rPr lang="en-IN" sz="2000" dirty="0">
                <a:solidFill>
                  <a:schemeClr val="tx1"/>
                </a:solidFill>
              </a:rPr>
              <a:t>– Lane is free now</a:t>
            </a:r>
            <a:endParaRPr lang="en-IN" sz="2000" dirty="0">
              <a:solidFill>
                <a:srgbClr val="00B050"/>
              </a:solidFill>
            </a:endParaRPr>
          </a:p>
        </p:txBody>
      </p:sp>
    </p:spTree>
    <p:extLst>
      <p:ext uri="{BB962C8B-B14F-4D97-AF65-F5344CB8AC3E}">
        <p14:creationId xmlns:p14="http://schemas.microsoft.com/office/powerpoint/2010/main" val="399931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3"/>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Analysis/Results (Blynk Cloud Virtual Signal)</a:t>
            </a:r>
            <a:endParaRPr dirty="0"/>
          </a:p>
        </p:txBody>
      </p:sp>
      <p:sp>
        <p:nvSpPr>
          <p:cNvPr id="194" name="Google Shape;194;p33"/>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11</a:t>
            </a:fld>
            <a:endParaRPr/>
          </a:p>
        </p:txBody>
      </p:sp>
      <p:sp>
        <p:nvSpPr>
          <p:cNvPr id="16" name="TextBox 15">
            <a:extLst>
              <a:ext uri="{FF2B5EF4-FFF2-40B4-BE49-F238E27FC236}">
                <a16:creationId xmlns:a16="http://schemas.microsoft.com/office/drawing/2014/main" id="{45192D04-AB07-9B10-F78B-ADAB0983BA01}"/>
              </a:ext>
            </a:extLst>
          </p:cNvPr>
          <p:cNvSpPr txBox="1"/>
          <p:nvPr/>
        </p:nvSpPr>
        <p:spPr>
          <a:xfrm>
            <a:off x="7976874" y="5032447"/>
            <a:ext cx="3575018" cy="400110"/>
          </a:xfrm>
          <a:prstGeom prst="rect">
            <a:avLst/>
          </a:prstGeom>
          <a:noFill/>
        </p:spPr>
        <p:txBody>
          <a:bodyPr wrap="none" rtlCol="0">
            <a:spAutoFit/>
          </a:bodyPr>
          <a:lstStyle/>
          <a:p>
            <a:r>
              <a:rPr lang="en-IN" sz="2000" dirty="0">
                <a:solidFill>
                  <a:srgbClr val="00B050"/>
                </a:solidFill>
              </a:rPr>
              <a:t>Green Light </a:t>
            </a:r>
            <a:r>
              <a:rPr lang="en-IN" sz="2000" dirty="0">
                <a:solidFill>
                  <a:schemeClr val="tx1"/>
                </a:solidFill>
              </a:rPr>
              <a:t>– Vehicle arrived </a:t>
            </a:r>
            <a:endParaRPr lang="en-IN" sz="2000" dirty="0">
              <a:solidFill>
                <a:srgbClr val="00B050"/>
              </a:solidFill>
            </a:endParaRPr>
          </a:p>
        </p:txBody>
      </p:sp>
      <p:sp>
        <p:nvSpPr>
          <p:cNvPr id="18" name="TextBox 17">
            <a:extLst>
              <a:ext uri="{FF2B5EF4-FFF2-40B4-BE49-F238E27FC236}">
                <a16:creationId xmlns:a16="http://schemas.microsoft.com/office/drawing/2014/main" id="{45648D7D-38D0-894D-78EB-5AAA82C110C3}"/>
              </a:ext>
            </a:extLst>
          </p:cNvPr>
          <p:cNvSpPr txBox="1"/>
          <p:nvPr/>
        </p:nvSpPr>
        <p:spPr>
          <a:xfrm>
            <a:off x="768351" y="5032447"/>
            <a:ext cx="3446777" cy="400110"/>
          </a:xfrm>
          <a:prstGeom prst="rect">
            <a:avLst/>
          </a:prstGeom>
          <a:noFill/>
        </p:spPr>
        <p:txBody>
          <a:bodyPr wrap="none" rtlCol="0">
            <a:spAutoFit/>
          </a:bodyPr>
          <a:lstStyle/>
          <a:p>
            <a:r>
              <a:rPr lang="en-IN" sz="2000" dirty="0">
                <a:solidFill>
                  <a:srgbClr val="FF0000"/>
                </a:solidFill>
              </a:rPr>
              <a:t>Red Light </a:t>
            </a:r>
            <a:r>
              <a:rPr lang="en-IN" sz="2000" dirty="0">
                <a:solidFill>
                  <a:schemeClr val="tx1"/>
                </a:solidFill>
              </a:rPr>
              <a:t>– Lane is free now</a:t>
            </a:r>
            <a:endParaRPr lang="en-IN" sz="2000" dirty="0">
              <a:solidFill>
                <a:srgbClr val="00B050"/>
              </a:solidFill>
            </a:endParaRPr>
          </a:p>
        </p:txBody>
      </p:sp>
      <p:pic>
        <p:nvPicPr>
          <p:cNvPr id="3" name="Picture 2">
            <a:extLst>
              <a:ext uri="{FF2B5EF4-FFF2-40B4-BE49-F238E27FC236}">
                <a16:creationId xmlns:a16="http://schemas.microsoft.com/office/drawing/2014/main" id="{41400AD1-CF2E-3B02-FF40-32F487551161}"/>
              </a:ext>
            </a:extLst>
          </p:cNvPr>
          <p:cNvPicPr>
            <a:picLocks noChangeAspect="1"/>
          </p:cNvPicPr>
          <p:nvPr/>
        </p:nvPicPr>
        <p:blipFill>
          <a:blip r:embed="rId3"/>
          <a:stretch>
            <a:fillRect/>
          </a:stretch>
        </p:blipFill>
        <p:spPr>
          <a:xfrm>
            <a:off x="0" y="1625498"/>
            <a:ext cx="4983480" cy="3184245"/>
          </a:xfrm>
          <a:prstGeom prst="rect">
            <a:avLst/>
          </a:prstGeom>
        </p:spPr>
      </p:pic>
      <p:pic>
        <p:nvPicPr>
          <p:cNvPr id="5" name="Picture 4">
            <a:extLst>
              <a:ext uri="{FF2B5EF4-FFF2-40B4-BE49-F238E27FC236}">
                <a16:creationId xmlns:a16="http://schemas.microsoft.com/office/drawing/2014/main" id="{27A6DC6A-4DD0-652F-FAEF-61EEB93110B3}"/>
              </a:ext>
            </a:extLst>
          </p:cNvPr>
          <p:cNvPicPr>
            <a:picLocks noChangeAspect="1"/>
          </p:cNvPicPr>
          <p:nvPr/>
        </p:nvPicPr>
        <p:blipFill>
          <a:blip r:embed="rId4"/>
          <a:stretch>
            <a:fillRect/>
          </a:stretch>
        </p:blipFill>
        <p:spPr>
          <a:xfrm>
            <a:off x="6693408" y="1625498"/>
            <a:ext cx="5200608" cy="3117283"/>
          </a:xfrm>
          <a:prstGeom prst="rect">
            <a:avLst/>
          </a:prstGeom>
        </p:spPr>
      </p:pic>
      <p:sp>
        <p:nvSpPr>
          <p:cNvPr id="6" name="Arrow: Right 5">
            <a:extLst>
              <a:ext uri="{FF2B5EF4-FFF2-40B4-BE49-F238E27FC236}">
                <a16:creationId xmlns:a16="http://schemas.microsoft.com/office/drawing/2014/main" id="{3034ED87-73A1-CF42-FB3A-8C5FD0C5B6FA}"/>
              </a:ext>
            </a:extLst>
          </p:cNvPr>
          <p:cNvSpPr/>
          <p:nvPr/>
        </p:nvSpPr>
        <p:spPr>
          <a:xfrm>
            <a:off x="5498593" y="3059503"/>
            <a:ext cx="786384" cy="24927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02997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5"/>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Conclusion</a:t>
            </a:r>
            <a:endParaRPr dirty="0"/>
          </a:p>
        </p:txBody>
      </p:sp>
      <p:sp>
        <p:nvSpPr>
          <p:cNvPr id="209" name="Google Shape;209;p35"/>
          <p:cNvSpPr txBox="1">
            <a:spLocks noGrp="1"/>
          </p:cNvSpPr>
          <p:nvPr>
            <p:ph type="body" idx="1"/>
          </p:nvPr>
        </p:nvSpPr>
        <p:spPr>
          <a:xfrm>
            <a:off x="838200" y="1511107"/>
            <a:ext cx="10515600" cy="43689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IN" sz="2000" b="1" dirty="0"/>
              <a:t>Mention concluding remarks:</a:t>
            </a:r>
          </a:p>
          <a:p>
            <a:pPr marL="342900" lvl="0" indent="-342900" algn="l" rtl="0">
              <a:lnSpc>
                <a:spcPct val="90000"/>
              </a:lnSpc>
              <a:spcBef>
                <a:spcPts val="1000"/>
              </a:spcBef>
              <a:spcAft>
                <a:spcPts val="0"/>
              </a:spcAft>
              <a:buSzPts val="1800"/>
              <a:buChar char="•"/>
            </a:pPr>
            <a:r>
              <a:rPr lang="en-US" sz="2000" dirty="0"/>
              <a:t>The density-based traffic light controller project showcases the potential of smart traffic management systems in optimizing traffic flow and reducing congestion. </a:t>
            </a:r>
          </a:p>
          <a:p>
            <a:pPr marL="342900" lvl="0" indent="-342900" algn="l" rtl="0">
              <a:lnSpc>
                <a:spcPct val="90000"/>
              </a:lnSpc>
              <a:spcBef>
                <a:spcPts val="1000"/>
              </a:spcBef>
              <a:spcAft>
                <a:spcPts val="0"/>
              </a:spcAft>
              <a:buSzPts val="1800"/>
              <a:buChar char="•"/>
            </a:pPr>
            <a:r>
              <a:rPr lang="en-US" sz="2000" dirty="0"/>
              <a:t>By dynamically adjusting signal timings based on real-time traffic conditions, the system offers a practical solution to improve urban mobility.</a:t>
            </a:r>
          </a:p>
          <a:p>
            <a:pPr marL="0" lvl="0" indent="0" algn="l" rtl="0">
              <a:lnSpc>
                <a:spcPct val="90000"/>
              </a:lnSpc>
              <a:spcBef>
                <a:spcPts val="1000"/>
              </a:spcBef>
              <a:spcAft>
                <a:spcPts val="0"/>
              </a:spcAft>
              <a:buSzPts val="1800"/>
              <a:buNone/>
            </a:pPr>
            <a:r>
              <a:rPr lang="en-IN" sz="2000" b="1" dirty="0"/>
              <a:t>Future plans:</a:t>
            </a:r>
          </a:p>
          <a:p>
            <a:pPr marL="342900" lvl="0" indent="-342900" algn="l" rtl="0">
              <a:lnSpc>
                <a:spcPct val="90000"/>
              </a:lnSpc>
              <a:spcBef>
                <a:spcPts val="1000"/>
              </a:spcBef>
              <a:spcAft>
                <a:spcPts val="0"/>
              </a:spcAft>
              <a:buSzPts val="1800"/>
              <a:buChar char="•"/>
            </a:pPr>
            <a:r>
              <a:rPr lang="en-US" sz="2000" dirty="0"/>
              <a:t>Future iterations of the project could explore additional features such as predictive analytics for traffic forecasting, integration with weather forecasting, and scalability for larger urban areas. </a:t>
            </a:r>
          </a:p>
          <a:p>
            <a:pPr marL="342900" lvl="0" indent="-342900" algn="l" rtl="0">
              <a:lnSpc>
                <a:spcPct val="90000"/>
              </a:lnSpc>
              <a:spcBef>
                <a:spcPts val="1000"/>
              </a:spcBef>
              <a:spcAft>
                <a:spcPts val="0"/>
              </a:spcAft>
              <a:buSzPts val="1800"/>
              <a:buChar char="•"/>
            </a:pPr>
            <a:r>
              <a:rPr lang="en-US" sz="2000" dirty="0"/>
              <a:t>Additionally, incorporating machine learning algorithms could further enhance the system's ability to adapt to changing traffic patterns and optimize signal timings.</a:t>
            </a:r>
            <a:endParaRPr sz="2000" dirty="0"/>
          </a:p>
        </p:txBody>
      </p:sp>
      <p:sp>
        <p:nvSpPr>
          <p:cNvPr id="210" name="Google Shape;210;p35"/>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7"/>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References</a:t>
            </a:r>
            <a:endParaRPr dirty="0"/>
          </a:p>
        </p:txBody>
      </p:sp>
      <p:sp>
        <p:nvSpPr>
          <p:cNvPr id="225" name="Google Shape;225;p37"/>
          <p:cNvSpPr txBox="1">
            <a:spLocks noGrp="1"/>
          </p:cNvSpPr>
          <p:nvPr>
            <p:ph type="body" idx="1"/>
          </p:nvPr>
        </p:nvSpPr>
        <p:spPr>
          <a:xfrm>
            <a:off x="838200" y="1244550"/>
            <a:ext cx="10515600" cy="4368900"/>
          </a:xfrm>
          <a:prstGeom prst="rect">
            <a:avLst/>
          </a:prstGeom>
          <a:noFill/>
          <a:ln>
            <a:noFill/>
          </a:ln>
        </p:spPr>
        <p:txBody>
          <a:bodyPr spcFirstLastPara="1" wrap="square" lIns="91425" tIns="45700" rIns="91425" bIns="45700" anchor="t" anchorCtr="0">
            <a:noAutofit/>
          </a:bodyPr>
          <a:lstStyle/>
          <a:p>
            <a:pPr>
              <a:lnSpc>
                <a:spcPct val="100000"/>
              </a:lnSpc>
            </a:pPr>
            <a:r>
              <a:rPr lang="en-US" sz="2000" b="0" i="0" u="none" strike="noStrike" baseline="0" dirty="0">
                <a:solidFill>
                  <a:srgbClr val="000000"/>
                </a:solidFill>
                <a:latin typeface="Times New Roman" panose="02020603050405020304" pitchFamily="18" charset="0"/>
              </a:rPr>
              <a:t> </a:t>
            </a:r>
            <a:r>
              <a:rPr lang="en-US" sz="2000" i="0" u="none" strike="noStrike" baseline="0" dirty="0" err="1">
                <a:solidFill>
                  <a:srgbClr val="000000"/>
                </a:solidFill>
                <a:latin typeface="Times New Roman" panose="02020603050405020304" pitchFamily="18" charset="0"/>
              </a:rPr>
              <a:t>P.Pujithsai</a:t>
            </a:r>
            <a:r>
              <a:rPr lang="en-US" sz="2000" i="0" u="none" strike="noStrike" baseline="0" dirty="0">
                <a:solidFill>
                  <a:srgbClr val="000000"/>
                </a:solidFill>
                <a:latin typeface="Times New Roman" panose="02020603050405020304" pitchFamily="18" charset="0"/>
              </a:rPr>
              <a:t>, </a:t>
            </a:r>
            <a:r>
              <a:rPr lang="en-US" sz="2000" i="0" u="none" strike="noStrike" baseline="0" dirty="0" err="1">
                <a:solidFill>
                  <a:srgbClr val="000000"/>
                </a:solidFill>
                <a:latin typeface="Times New Roman" panose="02020603050405020304" pitchFamily="18" charset="0"/>
              </a:rPr>
              <a:t>O.Goutham</a:t>
            </a:r>
            <a:r>
              <a:rPr lang="en-US" sz="2000" i="0" u="none" strike="noStrike" baseline="0" dirty="0">
                <a:solidFill>
                  <a:srgbClr val="000000"/>
                </a:solidFill>
                <a:latin typeface="Times New Roman" panose="02020603050405020304" pitchFamily="18" charset="0"/>
              </a:rPr>
              <a:t> Sai, </a:t>
            </a:r>
            <a:r>
              <a:rPr lang="en-US" sz="2000" i="0" u="none" strike="noStrike" baseline="0" dirty="0" err="1">
                <a:solidFill>
                  <a:srgbClr val="000000"/>
                </a:solidFill>
                <a:latin typeface="Times New Roman" panose="02020603050405020304" pitchFamily="18" charset="0"/>
              </a:rPr>
              <a:t>Varshith</a:t>
            </a:r>
            <a:r>
              <a:rPr lang="en-US" sz="2000" i="0" u="none" strike="noStrike" baseline="0" dirty="0">
                <a:solidFill>
                  <a:srgbClr val="000000"/>
                </a:solidFill>
                <a:latin typeface="Times New Roman" panose="02020603050405020304" pitchFamily="18" charset="0"/>
              </a:rPr>
              <a:t>, </a:t>
            </a:r>
            <a:r>
              <a:rPr lang="en-US" sz="2000" i="0" u="none" strike="noStrike" baseline="0" dirty="0" err="1">
                <a:solidFill>
                  <a:srgbClr val="000000"/>
                </a:solidFill>
                <a:latin typeface="Times New Roman" panose="02020603050405020304" pitchFamily="18" charset="0"/>
              </a:rPr>
              <a:t>Bagubali</a:t>
            </a:r>
            <a:r>
              <a:rPr lang="en-US" sz="2000" i="0" u="none" strike="noStrike" baseline="0" dirty="0">
                <a:solidFill>
                  <a:srgbClr val="000000"/>
                </a:solidFill>
                <a:latin typeface="Times New Roman" panose="02020603050405020304" pitchFamily="18" charset="0"/>
              </a:rPr>
              <a:t> A “</a:t>
            </a:r>
            <a:r>
              <a:rPr lang="en-US" sz="2000" b="0" i="0" u="none" strike="noStrike" baseline="0" dirty="0">
                <a:solidFill>
                  <a:srgbClr val="000000"/>
                </a:solidFill>
                <a:latin typeface="Times New Roman" panose="02020603050405020304" pitchFamily="18" charset="0"/>
              </a:rPr>
              <a:t>Density Controlled Traffic Lights System </a:t>
            </a:r>
            <a:r>
              <a:rPr lang="en-IN" sz="2000" b="0" i="0" u="none" strike="noStrike" baseline="0" dirty="0">
                <a:solidFill>
                  <a:srgbClr val="000000"/>
                </a:solidFill>
                <a:latin typeface="Times New Roman" panose="02020603050405020304" pitchFamily="18" charset="0"/>
              </a:rPr>
              <a:t>using </a:t>
            </a:r>
            <a:r>
              <a:rPr lang="en-IN" sz="2000" b="0" i="0" u="none" strike="noStrike" baseline="0" dirty="0" err="1">
                <a:solidFill>
                  <a:srgbClr val="000000"/>
                </a:solidFill>
                <a:latin typeface="Times New Roman" panose="02020603050405020304" pitchFamily="18" charset="0"/>
              </a:rPr>
              <a:t>Aurdino</a:t>
            </a:r>
            <a:r>
              <a:rPr lang="en-IN" sz="2000" b="0" i="0" u="none" strike="noStrike" baseline="0" dirty="0">
                <a:solidFill>
                  <a:srgbClr val="000000"/>
                </a:solidFill>
                <a:latin typeface="Times New Roman" panose="02020603050405020304" pitchFamily="18" charset="0"/>
              </a:rPr>
              <a:t> Mega 2560” </a:t>
            </a:r>
          </a:p>
          <a:p>
            <a:pPr algn="l"/>
            <a:endParaRPr lang="en-IN" sz="2000" b="0" i="0" u="none" strike="noStrike" baseline="0" dirty="0">
              <a:solidFill>
                <a:srgbClr val="000000"/>
              </a:solidFill>
              <a:latin typeface="Times New Roman" panose="02020603050405020304" pitchFamily="18" charset="0"/>
            </a:endParaRPr>
          </a:p>
          <a:p>
            <a:r>
              <a:rPr lang="en-US" sz="2000" b="0" i="0" u="none" strike="noStrike" baseline="0" dirty="0">
                <a:solidFill>
                  <a:srgbClr val="000000"/>
                </a:solidFill>
                <a:latin typeface="Times New Roman" panose="02020603050405020304" pitchFamily="18" charset="0"/>
              </a:rPr>
              <a:t>Pramod Sharma “Density Based Intelligent Traffic Control System Using IR Sensors” Intl journal of scientific research. </a:t>
            </a:r>
            <a:endParaRPr lang="en-IN" sz="2000" b="0" i="0" u="none" strike="noStrike" baseline="0" dirty="0">
              <a:solidFill>
                <a:srgbClr val="000000"/>
              </a:solidFill>
              <a:latin typeface="Times New Roman" panose="02020603050405020304" pitchFamily="18" charset="0"/>
            </a:endParaRPr>
          </a:p>
          <a:p>
            <a:pPr algn="l"/>
            <a:endParaRPr lang="en-IN" sz="2000" b="0" i="0" u="none" strike="noStrike" baseline="0" dirty="0">
              <a:solidFill>
                <a:srgbClr val="000000"/>
              </a:solidFill>
              <a:latin typeface="Times New Roman" panose="02020603050405020304" pitchFamily="18" charset="0"/>
            </a:endParaRPr>
          </a:p>
          <a:p>
            <a:r>
              <a:rPr lang="en-IN" sz="2000" b="0" i="0" u="none" strike="noStrike" baseline="0" dirty="0">
                <a:solidFill>
                  <a:srgbClr val="000000"/>
                </a:solidFill>
                <a:latin typeface="Times New Roman" panose="02020603050405020304" pitchFamily="18" charset="0"/>
              </a:rPr>
              <a:t>M. A.A. </a:t>
            </a:r>
            <a:r>
              <a:rPr lang="en-IN" sz="2000" b="0" i="0" u="none" strike="noStrike" baseline="0" dirty="0" err="1">
                <a:solidFill>
                  <a:srgbClr val="000000"/>
                </a:solidFill>
                <a:latin typeface="Times New Roman" panose="02020603050405020304" pitchFamily="18" charset="0"/>
              </a:rPr>
              <a:t>Parkhi</a:t>
            </a:r>
            <a:r>
              <a:rPr lang="en-IN" sz="2000" b="0" i="0" u="none" strike="noStrike" baseline="0" dirty="0">
                <a:solidFill>
                  <a:srgbClr val="000000"/>
                </a:solidFill>
                <a:latin typeface="Times New Roman" panose="02020603050405020304" pitchFamily="18" charset="0"/>
              </a:rPr>
              <a:t>, Mr. A.A. </a:t>
            </a:r>
            <a:r>
              <a:rPr lang="en-IN" sz="2000" b="0" i="0" u="none" strike="noStrike" baseline="0" dirty="0" err="1">
                <a:solidFill>
                  <a:srgbClr val="000000"/>
                </a:solidFill>
                <a:latin typeface="Times New Roman" panose="02020603050405020304" pitchFamily="18" charset="0"/>
              </a:rPr>
              <a:t>Peshattiwar</a:t>
            </a:r>
            <a:r>
              <a:rPr lang="en-IN" sz="2000" b="0" i="0" u="none" strike="noStrike" baseline="0" dirty="0">
                <a:solidFill>
                  <a:srgbClr val="000000"/>
                </a:solidFill>
                <a:latin typeface="Times New Roman" panose="02020603050405020304" pitchFamily="18" charset="0"/>
              </a:rPr>
              <a:t>, </a:t>
            </a:r>
            <a:r>
              <a:rPr lang="en-IN" sz="2000" b="0" i="0" u="none" strike="noStrike" baseline="0" dirty="0" err="1">
                <a:solidFill>
                  <a:srgbClr val="000000"/>
                </a:solidFill>
                <a:latin typeface="Times New Roman" panose="02020603050405020304" pitchFamily="18" charset="0"/>
              </a:rPr>
              <a:t>Mr.K.G</a:t>
            </a:r>
            <a:r>
              <a:rPr lang="en-IN" sz="2000" b="0" i="0" u="none" strike="noStrike" baseline="0" dirty="0">
                <a:solidFill>
                  <a:srgbClr val="000000"/>
                </a:solidFill>
                <a:latin typeface="Times New Roman" panose="02020603050405020304" pitchFamily="18" charset="0"/>
              </a:rPr>
              <a:t>. Pande “Intelligent Traffic System Using Vehicle Density”. </a:t>
            </a:r>
            <a:r>
              <a:rPr lang="en-IN" sz="2000" b="0" i="0" u="none" strike="noStrike" baseline="0" dirty="0" err="1">
                <a:solidFill>
                  <a:srgbClr val="000000"/>
                </a:solidFill>
                <a:latin typeface="Times New Roman" panose="02020603050405020304" pitchFamily="18" charset="0"/>
              </a:rPr>
              <a:t>Yeshwantrao</a:t>
            </a:r>
            <a:r>
              <a:rPr lang="en-IN" sz="2000" b="0" i="0" u="none" strike="noStrike" baseline="0" dirty="0">
                <a:solidFill>
                  <a:srgbClr val="000000"/>
                </a:solidFill>
                <a:latin typeface="Times New Roman" panose="02020603050405020304" pitchFamily="18" charset="0"/>
              </a:rPr>
              <a:t> Chavan College of </a:t>
            </a:r>
            <a:r>
              <a:rPr lang="en-IN" sz="2000" b="0" i="0" u="none" strike="noStrike" baseline="0" dirty="0" err="1">
                <a:solidFill>
                  <a:srgbClr val="000000"/>
                </a:solidFill>
                <a:latin typeface="Times New Roman" panose="02020603050405020304" pitchFamily="18" charset="0"/>
              </a:rPr>
              <a:t>Engg</a:t>
            </a:r>
            <a:r>
              <a:rPr lang="en-IN" sz="2000" b="0" i="0" u="none" strike="noStrike" baseline="0" dirty="0">
                <a:solidFill>
                  <a:srgbClr val="000000"/>
                </a:solidFill>
                <a:latin typeface="Times New Roman" panose="02020603050405020304" pitchFamily="18" charset="0"/>
              </a:rPr>
              <a:t>., Nagpur. International Journal of Electrical and Electronic </a:t>
            </a:r>
            <a:r>
              <a:rPr lang="en-IN" sz="2000" b="0" i="0" u="none" strike="noStrike" baseline="0" dirty="0" err="1">
                <a:solidFill>
                  <a:srgbClr val="000000"/>
                </a:solidFill>
                <a:latin typeface="Times New Roman" panose="02020603050405020304" pitchFamily="18" charset="0"/>
              </a:rPr>
              <a:t>Engoneers</a:t>
            </a:r>
            <a:r>
              <a:rPr lang="en-IN" sz="2000" b="0" i="0" u="none" strike="noStrike" baseline="0" dirty="0">
                <a:solidFill>
                  <a:srgbClr val="000000"/>
                </a:solidFill>
                <a:latin typeface="Times New Roman" panose="02020603050405020304" pitchFamily="18" charset="0"/>
              </a:rPr>
              <a:t>, 2016. </a:t>
            </a:r>
          </a:p>
          <a:p>
            <a:pPr algn="l"/>
            <a:endParaRPr lang="en-IN" sz="2000" b="0" i="0" u="none" strike="noStrike" baseline="0" dirty="0">
              <a:solidFill>
                <a:srgbClr val="000000"/>
              </a:solidFill>
              <a:latin typeface="Times New Roman" panose="02020603050405020304" pitchFamily="18" charset="0"/>
            </a:endParaRPr>
          </a:p>
          <a:p>
            <a:r>
              <a:rPr lang="en-IN" sz="2000" b="0" i="0" u="none" strike="noStrike" baseline="0" dirty="0" err="1">
                <a:solidFill>
                  <a:srgbClr val="000000"/>
                </a:solidFill>
                <a:latin typeface="Times New Roman" panose="02020603050405020304" pitchFamily="18" charset="0"/>
              </a:rPr>
              <a:t>S.Sundara</a:t>
            </a:r>
            <a:r>
              <a:rPr lang="en-IN" sz="2000" b="0" i="0" u="none" strike="noStrike" baseline="0" dirty="0">
                <a:solidFill>
                  <a:srgbClr val="000000"/>
                </a:solidFill>
                <a:latin typeface="Times New Roman" panose="02020603050405020304" pitchFamily="18" charset="0"/>
              </a:rPr>
              <a:t> Mahalingam1 , S.Arockiaraj2 1 Assistant Professor, “DENSITY BASED TRAFFIC LIGHT CONTROL USING ARDUINO ” Electrical and Electronics Engineering, </a:t>
            </a:r>
            <a:r>
              <a:rPr lang="en-IN" sz="2000" b="0" i="0" u="none" strike="noStrike" baseline="0" dirty="0" err="1">
                <a:solidFill>
                  <a:srgbClr val="000000"/>
                </a:solidFill>
                <a:latin typeface="Times New Roman" panose="02020603050405020304" pitchFamily="18" charset="0"/>
              </a:rPr>
              <a:t>Mepco</a:t>
            </a:r>
            <a:r>
              <a:rPr lang="en-IN" sz="2000" b="0" i="0" u="none" strike="noStrike" baseline="0" dirty="0">
                <a:solidFill>
                  <a:srgbClr val="000000"/>
                </a:solidFill>
                <a:latin typeface="Times New Roman" panose="02020603050405020304" pitchFamily="18" charset="0"/>
              </a:rPr>
              <a:t> Schlenk Engineering College , Tamil Nadu, India .</a:t>
            </a:r>
          </a:p>
          <a:p>
            <a:endParaRPr lang="en-IN" sz="2000" b="0" i="0" u="none" strike="noStrike" baseline="0" dirty="0">
              <a:solidFill>
                <a:srgbClr val="000000"/>
              </a:solidFill>
              <a:latin typeface="Times New Roman" panose="02020603050405020304" pitchFamily="18" charset="0"/>
            </a:endParaRPr>
          </a:p>
          <a:p>
            <a:pPr>
              <a:lnSpc>
                <a:spcPct val="100000"/>
              </a:lnSpc>
            </a:pPr>
            <a:endParaRPr sz="2000" dirty="0"/>
          </a:p>
        </p:txBody>
      </p:sp>
      <p:sp>
        <p:nvSpPr>
          <p:cNvPr id="226" name="Google Shape;226;p37"/>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8"/>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14</a:t>
            </a:fld>
            <a:endParaRPr/>
          </a:p>
        </p:txBody>
      </p:sp>
      <p:sp>
        <p:nvSpPr>
          <p:cNvPr id="233" name="Google Shape;233;p38"/>
          <p:cNvSpPr txBox="1">
            <a:spLocks noGrp="1"/>
          </p:cNvSpPr>
          <p:nvPr>
            <p:ph type="title"/>
          </p:nvPr>
        </p:nvSpPr>
        <p:spPr>
          <a:xfrm>
            <a:off x="261785" y="2213979"/>
            <a:ext cx="11834648" cy="2301766"/>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IN" dirty="0"/>
              <a:t>Thank You</a:t>
            </a:r>
            <a:br>
              <a:rPr lang="en-IN" dirty="0"/>
            </a:b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a:t>Table of Contents</a:t>
            </a:r>
            <a:endParaRPr/>
          </a:p>
        </p:txBody>
      </p:sp>
      <p:sp>
        <p:nvSpPr>
          <p:cNvPr id="137" name="Google Shape;137;p26"/>
          <p:cNvSpPr txBox="1">
            <a:spLocks noGrp="1"/>
          </p:cNvSpPr>
          <p:nvPr>
            <p:ph type="body" idx="1"/>
          </p:nvPr>
        </p:nvSpPr>
        <p:spPr>
          <a:xfrm>
            <a:off x="838200" y="1511107"/>
            <a:ext cx="10515600" cy="4368900"/>
          </a:xfrm>
          <a:prstGeom prst="rect">
            <a:avLst/>
          </a:prstGeom>
          <a:noFill/>
          <a:ln>
            <a:noFill/>
          </a:ln>
        </p:spPr>
        <p:txBody>
          <a:bodyPr spcFirstLastPara="1" wrap="square" lIns="91425" tIns="45700" rIns="91425" bIns="45700" anchor="t" anchorCtr="0">
            <a:noAutofit/>
          </a:bodyPr>
          <a:lstStyle/>
          <a:p>
            <a:pPr marL="457200" lvl="0" indent="-342900" algn="l" rtl="0">
              <a:lnSpc>
                <a:spcPct val="90000"/>
              </a:lnSpc>
              <a:spcBef>
                <a:spcPts val="1000"/>
              </a:spcBef>
              <a:spcAft>
                <a:spcPts val="0"/>
              </a:spcAft>
              <a:buSzPts val="1800"/>
              <a:buChar char="•"/>
            </a:pPr>
            <a:r>
              <a:rPr lang="en-IN" dirty="0"/>
              <a:t>Introduction  </a:t>
            </a:r>
            <a:endParaRPr dirty="0"/>
          </a:p>
          <a:p>
            <a:pPr marL="457200" lvl="0" indent="-342900" algn="l" rtl="0">
              <a:lnSpc>
                <a:spcPct val="90000"/>
              </a:lnSpc>
              <a:spcBef>
                <a:spcPts val="0"/>
              </a:spcBef>
              <a:spcAft>
                <a:spcPts val="0"/>
              </a:spcAft>
              <a:buSzPts val="1800"/>
              <a:buChar char="•"/>
            </a:pPr>
            <a:r>
              <a:rPr lang="en-IN" dirty="0"/>
              <a:t>Aim of the Project</a:t>
            </a:r>
            <a:endParaRPr dirty="0"/>
          </a:p>
          <a:p>
            <a:pPr marL="457200" lvl="0" indent="-342900" algn="l" rtl="0">
              <a:lnSpc>
                <a:spcPct val="90000"/>
              </a:lnSpc>
              <a:spcBef>
                <a:spcPts val="0"/>
              </a:spcBef>
              <a:spcAft>
                <a:spcPts val="0"/>
              </a:spcAft>
              <a:buSzPts val="1800"/>
              <a:buChar char="•"/>
            </a:pPr>
            <a:r>
              <a:rPr lang="en-IN" dirty="0"/>
              <a:t>Hardware/ Software Required</a:t>
            </a:r>
            <a:endParaRPr dirty="0"/>
          </a:p>
          <a:p>
            <a:pPr marL="457200" lvl="0" indent="-342900" algn="l" rtl="0">
              <a:lnSpc>
                <a:spcPct val="90000"/>
              </a:lnSpc>
              <a:spcBef>
                <a:spcPts val="0"/>
              </a:spcBef>
              <a:spcAft>
                <a:spcPts val="0"/>
              </a:spcAft>
              <a:buSzPts val="1800"/>
              <a:buChar char="•"/>
            </a:pPr>
            <a:r>
              <a:rPr lang="en-IN" dirty="0"/>
              <a:t>Problem Statement </a:t>
            </a:r>
          </a:p>
          <a:p>
            <a:pPr lvl="0">
              <a:spcBef>
                <a:spcPts val="0"/>
              </a:spcBef>
            </a:pPr>
            <a:r>
              <a:rPr lang="en-IN" dirty="0"/>
              <a:t>Methodology</a:t>
            </a:r>
          </a:p>
          <a:p>
            <a:pPr marL="457200" lvl="0" indent="-342900" algn="l" rtl="0">
              <a:lnSpc>
                <a:spcPct val="90000"/>
              </a:lnSpc>
              <a:spcBef>
                <a:spcPts val="0"/>
              </a:spcBef>
              <a:spcAft>
                <a:spcPts val="0"/>
              </a:spcAft>
              <a:buSzPts val="1800"/>
              <a:buChar char="•"/>
            </a:pPr>
            <a:r>
              <a:rPr lang="en-IN" dirty="0"/>
              <a:t>Results</a:t>
            </a:r>
            <a:endParaRPr dirty="0"/>
          </a:p>
          <a:p>
            <a:pPr marL="457200" lvl="0" indent="-342900" algn="l" rtl="0">
              <a:lnSpc>
                <a:spcPct val="90000"/>
              </a:lnSpc>
              <a:spcBef>
                <a:spcPts val="0"/>
              </a:spcBef>
              <a:spcAft>
                <a:spcPts val="0"/>
              </a:spcAft>
              <a:buSzPts val="1800"/>
              <a:buChar char="•"/>
            </a:pPr>
            <a:r>
              <a:rPr lang="en-IN" dirty="0"/>
              <a:t>Conclusion/ Future Work</a:t>
            </a:r>
            <a:endParaRPr dirty="0"/>
          </a:p>
          <a:p>
            <a:pPr marL="457200" lvl="0" indent="-228600" algn="l" rtl="0">
              <a:lnSpc>
                <a:spcPct val="90000"/>
              </a:lnSpc>
              <a:spcBef>
                <a:spcPts val="0"/>
              </a:spcBef>
              <a:spcAft>
                <a:spcPts val="0"/>
              </a:spcAft>
              <a:buSzPts val="1800"/>
              <a:buNone/>
            </a:pPr>
            <a:endParaRPr dirty="0"/>
          </a:p>
        </p:txBody>
      </p:sp>
      <p:sp>
        <p:nvSpPr>
          <p:cNvPr id="138" name="Google Shape;138;p26"/>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a:t>Introduction</a:t>
            </a:r>
            <a:endParaRPr/>
          </a:p>
        </p:txBody>
      </p:sp>
      <p:sp>
        <p:nvSpPr>
          <p:cNvPr id="161" name="Google Shape;161;p29"/>
          <p:cNvSpPr txBox="1">
            <a:spLocks noGrp="1"/>
          </p:cNvSpPr>
          <p:nvPr>
            <p:ph type="body" idx="1"/>
          </p:nvPr>
        </p:nvSpPr>
        <p:spPr>
          <a:xfrm>
            <a:off x="838200" y="1308326"/>
            <a:ext cx="6669024" cy="43689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SzPts val="1800"/>
              <a:buChar char="•"/>
            </a:pPr>
            <a:r>
              <a:rPr lang="en-US" sz="2000" dirty="0"/>
              <a:t>Traffic congestion is a significant challenge faced by urban areas worldwide, leading to wasted time, fuel, and environmental pollution.</a:t>
            </a:r>
          </a:p>
          <a:p>
            <a:pPr marL="342900" lvl="0" indent="-342900" algn="l" rtl="0">
              <a:lnSpc>
                <a:spcPct val="90000"/>
              </a:lnSpc>
              <a:spcBef>
                <a:spcPts val="1000"/>
              </a:spcBef>
              <a:spcAft>
                <a:spcPts val="0"/>
              </a:spcAft>
              <a:buSzPts val="1800"/>
              <a:buChar char="•"/>
            </a:pPr>
            <a:r>
              <a:rPr lang="en-US" sz="2000" dirty="0"/>
              <a:t>Traditional traffic signal systems often operate on fixed timing schedules, which may not efficiently accommodate fluctuating traffic volumes throughout the day.</a:t>
            </a:r>
          </a:p>
          <a:p>
            <a:pPr marL="342900" lvl="0" indent="-342900" algn="l" rtl="0">
              <a:lnSpc>
                <a:spcPct val="90000"/>
              </a:lnSpc>
              <a:spcBef>
                <a:spcPts val="1000"/>
              </a:spcBef>
              <a:spcAft>
                <a:spcPts val="0"/>
              </a:spcAft>
              <a:buSzPts val="1800"/>
              <a:buChar char="•"/>
            </a:pPr>
            <a:r>
              <a:rPr lang="en-US" sz="2000" dirty="0"/>
              <a:t>As a result, intersections may experience unnecessary delays, even when there is minimal or no traffic present.</a:t>
            </a:r>
          </a:p>
        </p:txBody>
      </p:sp>
      <p:sp>
        <p:nvSpPr>
          <p:cNvPr id="162" name="Google Shape;162;p29"/>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3</a:t>
            </a:fld>
            <a:endParaRPr/>
          </a:p>
        </p:txBody>
      </p:sp>
      <p:pic>
        <p:nvPicPr>
          <p:cNvPr id="5" name="Picture 4">
            <a:extLst>
              <a:ext uri="{FF2B5EF4-FFF2-40B4-BE49-F238E27FC236}">
                <a16:creationId xmlns:a16="http://schemas.microsoft.com/office/drawing/2014/main" id="{DAC1294B-9285-A0CA-C06F-EC805BA04D34}"/>
              </a:ext>
            </a:extLst>
          </p:cNvPr>
          <p:cNvPicPr>
            <a:picLocks noChangeAspect="1"/>
          </p:cNvPicPr>
          <p:nvPr/>
        </p:nvPicPr>
        <p:blipFill>
          <a:blip r:embed="rId3"/>
          <a:stretch>
            <a:fillRect/>
          </a:stretch>
        </p:blipFill>
        <p:spPr>
          <a:xfrm>
            <a:off x="7776213" y="1162021"/>
            <a:ext cx="4117803" cy="38400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1"/>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Aim of the Project</a:t>
            </a:r>
            <a:endParaRPr dirty="0"/>
          </a:p>
        </p:txBody>
      </p:sp>
      <p:sp>
        <p:nvSpPr>
          <p:cNvPr id="177" name="Google Shape;177;p31"/>
          <p:cNvSpPr txBox="1">
            <a:spLocks noGrp="1"/>
          </p:cNvSpPr>
          <p:nvPr>
            <p:ph type="body" idx="1"/>
          </p:nvPr>
        </p:nvSpPr>
        <p:spPr>
          <a:xfrm>
            <a:off x="838200" y="1154491"/>
            <a:ext cx="10515600" cy="4368900"/>
          </a:xfrm>
          <a:prstGeom prst="rect">
            <a:avLst/>
          </a:prstGeom>
          <a:noFill/>
          <a:ln>
            <a:noFill/>
          </a:ln>
        </p:spPr>
        <p:txBody>
          <a:bodyPr spcFirstLastPara="1" wrap="square" lIns="91425" tIns="45700" rIns="91425" bIns="45700" anchor="t" anchorCtr="0">
            <a:noAutofit/>
          </a:bodyPr>
          <a:lstStyle/>
          <a:p>
            <a:pPr marL="342900"/>
            <a:r>
              <a:rPr lang="en-US" sz="2000" dirty="0"/>
              <a:t>This project aims to optimize traffic flow by prioritizing signals with higher traffic density, while efficiently skipping signals with no or minimal traffic.</a:t>
            </a:r>
          </a:p>
          <a:p>
            <a:pPr marL="342900" lvl="0" indent="-342900" algn="l" rtl="0">
              <a:lnSpc>
                <a:spcPct val="90000"/>
              </a:lnSpc>
              <a:spcBef>
                <a:spcPts val="1000"/>
              </a:spcBef>
              <a:spcAft>
                <a:spcPts val="0"/>
              </a:spcAft>
              <a:buSzPts val="1800"/>
              <a:buChar char="•"/>
            </a:pPr>
            <a:r>
              <a:rPr lang="en-US" sz="2000" dirty="0"/>
              <a:t>The objective of this project is to create a smart traffic management system that dynamically adjusts signal timings based on traffic density, thereby optimizing traffic flow and reducing waiting times at intersections.</a:t>
            </a:r>
          </a:p>
          <a:p>
            <a:pPr marL="342900" lvl="0" indent="-342900" algn="l" rtl="0">
              <a:lnSpc>
                <a:spcPct val="90000"/>
              </a:lnSpc>
              <a:spcBef>
                <a:spcPts val="1000"/>
              </a:spcBef>
              <a:spcAft>
                <a:spcPts val="0"/>
              </a:spcAft>
              <a:buSzPts val="1800"/>
              <a:buChar char="•"/>
            </a:pPr>
            <a:r>
              <a:rPr lang="en-US" sz="2000" dirty="0"/>
              <a:t>Through the integration with the Blynk IoT platform, users can remotely monitor the system, ensuring effective traffic management from anywhere.</a:t>
            </a:r>
          </a:p>
          <a:p>
            <a:pPr marL="342900" lvl="0" indent="-342900" algn="l" rtl="0">
              <a:lnSpc>
                <a:spcPct val="90000"/>
              </a:lnSpc>
              <a:spcBef>
                <a:spcPts val="1000"/>
              </a:spcBef>
              <a:spcAft>
                <a:spcPts val="0"/>
              </a:spcAft>
              <a:buSzPts val="1800"/>
              <a:buChar char="•"/>
            </a:pPr>
            <a:endParaRPr lang="en-US" sz="2000" dirty="0"/>
          </a:p>
        </p:txBody>
      </p:sp>
      <p:sp>
        <p:nvSpPr>
          <p:cNvPr id="178" name="Google Shape;178;p31"/>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4</a:t>
            </a:fld>
            <a:endParaRPr/>
          </a:p>
        </p:txBody>
      </p:sp>
      <p:pic>
        <p:nvPicPr>
          <p:cNvPr id="5" name="Picture 4">
            <a:extLst>
              <a:ext uri="{FF2B5EF4-FFF2-40B4-BE49-F238E27FC236}">
                <a16:creationId xmlns:a16="http://schemas.microsoft.com/office/drawing/2014/main" id="{3A65CCFD-0B76-ECF9-609E-EF184B713889}"/>
              </a:ext>
            </a:extLst>
          </p:cNvPr>
          <p:cNvPicPr>
            <a:picLocks noChangeAspect="1"/>
          </p:cNvPicPr>
          <p:nvPr/>
        </p:nvPicPr>
        <p:blipFill>
          <a:blip r:embed="rId3"/>
          <a:stretch>
            <a:fillRect/>
          </a:stretch>
        </p:blipFill>
        <p:spPr>
          <a:xfrm>
            <a:off x="1408176" y="3594871"/>
            <a:ext cx="8962740" cy="248911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1"/>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Hardware/Software Required</a:t>
            </a:r>
            <a:endParaRPr dirty="0"/>
          </a:p>
        </p:txBody>
      </p:sp>
      <p:sp>
        <p:nvSpPr>
          <p:cNvPr id="177" name="Google Shape;177;p31"/>
          <p:cNvSpPr txBox="1">
            <a:spLocks noGrp="1"/>
          </p:cNvSpPr>
          <p:nvPr>
            <p:ph type="body" idx="1"/>
          </p:nvPr>
        </p:nvSpPr>
        <p:spPr>
          <a:xfrm>
            <a:off x="838200" y="1511107"/>
            <a:ext cx="10515600" cy="43689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SzPts val="1800"/>
              <a:buChar char="•"/>
            </a:pPr>
            <a:r>
              <a:rPr lang="en-IN" sz="2000" dirty="0"/>
              <a:t>List of Hardware</a:t>
            </a:r>
          </a:p>
          <a:p>
            <a:pPr marL="800100" lvl="1">
              <a:spcBef>
                <a:spcPts val="1000"/>
              </a:spcBef>
            </a:pPr>
            <a:r>
              <a:rPr lang="en-US" sz="2000" dirty="0"/>
              <a:t>ESP32 Wi-Fi Module</a:t>
            </a:r>
          </a:p>
          <a:p>
            <a:pPr marL="800100" lvl="1">
              <a:spcBef>
                <a:spcPts val="1000"/>
              </a:spcBef>
            </a:pPr>
            <a:r>
              <a:rPr lang="en-US" sz="2000" dirty="0"/>
              <a:t>Ultrasonic Sensor HC-SR04 (4)</a:t>
            </a:r>
          </a:p>
          <a:p>
            <a:pPr marL="800100" lvl="1">
              <a:spcBef>
                <a:spcPts val="1000"/>
              </a:spcBef>
            </a:pPr>
            <a:r>
              <a:rPr lang="en-US" sz="2000" dirty="0"/>
              <a:t> Red LED (4), Yellow LED (4), Green LED (4)</a:t>
            </a:r>
          </a:p>
          <a:p>
            <a:pPr marL="800100" lvl="1">
              <a:spcBef>
                <a:spcPts val="1000"/>
              </a:spcBef>
            </a:pPr>
            <a:r>
              <a:rPr lang="en-US" sz="2000" dirty="0"/>
              <a:t>Connecting Wires</a:t>
            </a:r>
          </a:p>
          <a:p>
            <a:pPr marL="800100" lvl="1">
              <a:spcBef>
                <a:spcPts val="1000"/>
              </a:spcBef>
            </a:pPr>
            <a:r>
              <a:rPr lang="en-US" sz="2000" dirty="0"/>
              <a:t>Micro-USB Cable</a:t>
            </a:r>
          </a:p>
          <a:p>
            <a:pPr marL="800100" lvl="1">
              <a:spcBef>
                <a:spcPts val="1000"/>
              </a:spcBef>
            </a:pPr>
            <a:r>
              <a:rPr lang="en-US" sz="2000" dirty="0"/>
              <a:t>Breadboard.</a:t>
            </a:r>
            <a:endParaRPr lang="en-IN" sz="2000" dirty="0"/>
          </a:p>
          <a:p>
            <a:pPr marL="342900" lvl="0" indent="-342900" algn="l" rtl="0">
              <a:lnSpc>
                <a:spcPct val="90000"/>
              </a:lnSpc>
              <a:spcBef>
                <a:spcPts val="1000"/>
              </a:spcBef>
              <a:spcAft>
                <a:spcPts val="0"/>
              </a:spcAft>
              <a:buSzPts val="1800"/>
              <a:buChar char="•"/>
            </a:pPr>
            <a:r>
              <a:rPr lang="en-IN" sz="2000" dirty="0"/>
              <a:t>List of Software</a:t>
            </a:r>
            <a:endParaRPr sz="2000" dirty="0"/>
          </a:p>
          <a:p>
            <a:pPr marL="800100" lvl="1">
              <a:spcBef>
                <a:spcPts val="1000"/>
              </a:spcBef>
            </a:pPr>
            <a:r>
              <a:rPr lang="en-US" sz="2000" dirty="0"/>
              <a:t>Blynk Cloud platform for real-time monitoring</a:t>
            </a:r>
            <a:endParaRPr lang="en-IN" sz="2000" dirty="0"/>
          </a:p>
        </p:txBody>
      </p:sp>
      <p:sp>
        <p:nvSpPr>
          <p:cNvPr id="178" name="Google Shape;178;p31"/>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5</a:t>
            </a:fld>
            <a:endParaRPr/>
          </a:p>
        </p:txBody>
      </p:sp>
    </p:spTree>
    <p:extLst>
      <p:ext uri="{BB962C8B-B14F-4D97-AF65-F5344CB8AC3E}">
        <p14:creationId xmlns:p14="http://schemas.microsoft.com/office/powerpoint/2010/main" val="1681244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0"/>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Problem Definition</a:t>
            </a:r>
            <a:endParaRPr dirty="0"/>
          </a:p>
        </p:txBody>
      </p:sp>
      <p:sp>
        <p:nvSpPr>
          <p:cNvPr id="169" name="Google Shape;169;p30"/>
          <p:cNvSpPr txBox="1">
            <a:spLocks noGrp="1"/>
          </p:cNvSpPr>
          <p:nvPr>
            <p:ph type="body" idx="1"/>
          </p:nvPr>
        </p:nvSpPr>
        <p:spPr>
          <a:xfrm>
            <a:off x="838200" y="1520251"/>
            <a:ext cx="10344912" cy="43689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IN" sz="2000" b="1" dirty="0"/>
              <a:t>What is the problem that your project has solved?</a:t>
            </a:r>
          </a:p>
          <a:p>
            <a:pPr marL="0" lvl="0" indent="0" algn="l" rtl="0">
              <a:lnSpc>
                <a:spcPct val="90000"/>
              </a:lnSpc>
              <a:spcBef>
                <a:spcPts val="1000"/>
              </a:spcBef>
              <a:spcAft>
                <a:spcPts val="0"/>
              </a:spcAft>
              <a:buSzPts val="1800"/>
              <a:buNone/>
            </a:pPr>
            <a:endParaRPr lang="en-IN" sz="2000" b="1" dirty="0"/>
          </a:p>
          <a:p>
            <a:pPr marL="342900" lvl="0" indent="-342900" algn="l" rtl="0">
              <a:lnSpc>
                <a:spcPct val="90000"/>
              </a:lnSpc>
              <a:spcBef>
                <a:spcPts val="1000"/>
              </a:spcBef>
              <a:spcAft>
                <a:spcPts val="0"/>
              </a:spcAft>
              <a:buSzPts val="1800"/>
              <a:buChar char="•"/>
            </a:pPr>
            <a:r>
              <a:rPr lang="en-US" sz="2000" b="1" dirty="0"/>
              <a:t>Inefficient Traffic Signal Management</a:t>
            </a:r>
            <a:r>
              <a:rPr lang="en-US" sz="2000" dirty="0"/>
              <a:t>: Traditional traffic signal systems operate on fixed timing schedules, which often lead to inefficiencies in traffic management. Intersections may experience unnecessary delays and congestion, even during times of low traffic volume. As a result, commuters endure longer wait times, increased fuel consumption, and heightened frustration due to prolonged journeys.</a:t>
            </a:r>
          </a:p>
          <a:p>
            <a:pPr marL="342900" lvl="0" indent="-342900" algn="l" rtl="0">
              <a:lnSpc>
                <a:spcPct val="90000"/>
              </a:lnSpc>
              <a:spcBef>
                <a:spcPts val="1000"/>
              </a:spcBef>
              <a:spcAft>
                <a:spcPts val="0"/>
              </a:spcAft>
              <a:buSzPts val="1800"/>
              <a:buChar char="•"/>
            </a:pPr>
            <a:r>
              <a:rPr lang="en-US" sz="2000" b="1" dirty="0"/>
              <a:t>Wasted Resources and Environmental Impact</a:t>
            </a:r>
            <a:r>
              <a:rPr lang="en-US" sz="2000" dirty="0"/>
              <a:t>: Inefficient traffic signal management not only wastes commuters' time but also leads to unnecessary fuel consumption and increased emissions. Vehicles idling at congested intersections consume fuel inefficiently, contributing to higher levels of air pollution and greenhouse gas emissions. </a:t>
            </a:r>
          </a:p>
          <a:p>
            <a:pPr marL="342900" lvl="0" indent="-342900" algn="l" rtl="0">
              <a:lnSpc>
                <a:spcPct val="90000"/>
              </a:lnSpc>
              <a:spcBef>
                <a:spcPts val="1000"/>
              </a:spcBef>
              <a:spcAft>
                <a:spcPts val="0"/>
              </a:spcAft>
              <a:buSzPts val="1800"/>
              <a:buChar char="•"/>
            </a:pPr>
            <a:endParaRPr lang="en-US" sz="2000" dirty="0"/>
          </a:p>
        </p:txBody>
      </p:sp>
      <p:sp>
        <p:nvSpPr>
          <p:cNvPr id="170" name="Google Shape;170;p30"/>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0"/>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Problem Definition</a:t>
            </a:r>
            <a:endParaRPr dirty="0"/>
          </a:p>
        </p:txBody>
      </p:sp>
      <p:sp>
        <p:nvSpPr>
          <p:cNvPr id="169" name="Google Shape;169;p30"/>
          <p:cNvSpPr txBox="1">
            <a:spLocks noGrp="1"/>
          </p:cNvSpPr>
          <p:nvPr>
            <p:ph type="body" idx="1"/>
          </p:nvPr>
        </p:nvSpPr>
        <p:spPr>
          <a:xfrm>
            <a:off x="838200" y="1511107"/>
            <a:ext cx="10515600" cy="43689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IN" sz="2000" b="1" dirty="0"/>
              <a:t>What is the relevance of the problem?</a:t>
            </a:r>
            <a:endParaRPr sz="2000" b="1" dirty="0"/>
          </a:p>
          <a:p>
            <a:pPr marL="342900" lvl="0" indent="-342900" algn="l" rtl="0">
              <a:lnSpc>
                <a:spcPct val="90000"/>
              </a:lnSpc>
              <a:spcBef>
                <a:spcPts val="1000"/>
              </a:spcBef>
              <a:spcAft>
                <a:spcPts val="0"/>
              </a:spcAft>
              <a:buSzPts val="1800"/>
              <a:buChar char="•"/>
            </a:pPr>
            <a:r>
              <a:rPr lang="en-US" sz="2000" b="1" dirty="0"/>
              <a:t>Economic Impact</a:t>
            </a:r>
            <a:r>
              <a:rPr lang="en-US" sz="2000" dirty="0"/>
              <a:t>: Traffic congestion results in significant economic costs due to wasted time, fuel consumption, and productivity losses for individuals and businesses. By optimizing traffic flow, the project aims to reduce these costs, thereby improving economic efficiency and productivity.</a:t>
            </a:r>
          </a:p>
          <a:p>
            <a:pPr marL="342900" lvl="0" indent="-342900" algn="l" rtl="0">
              <a:lnSpc>
                <a:spcPct val="90000"/>
              </a:lnSpc>
              <a:spcBef>
                <a:spcPts val="1000"/>
              </a:spcBef>
              <a:spcAft>
                <a:spcPts val="0"/>
              </a:spcAft>
              <a:buSzPts val="1800"/>
              <a:buChar char="•"/>
            </a:pPr>
            <a:r>
              <a:rPr lang="en-US" sz="2000" b="1" dirty="0"/>
              <a:t>Environmental Impact</a:t>
            </a:r>
            <a:r>
              <a:rPr lang="en-US" sz="2000" dirty="0"/>
              <a:t>: Vehicle emissions from idling in traffic contribute to air pollution and greenhouse gas emissions, exacerbating climate change and negatively impacting public health. By reducing congestion and promoting smoother traffic flow, the project can help mitigate these environmental impacts.</a:t>
            </a:r>
          </a:p>
          <a:p>
            <a:pPr marL="342900" lvl="0" indent="-342900" algn="l" rtl="0">
              <a:lnSpc>
                <a:spcPct val="90000"/>
              </a:lnSpc>
              <a:spcBef>
                <a:spcPts val="1000"/>
              </a:spcBef>
              <a:spcAft>
                <a:spcPts val="0"/>
              </a:spcAft>
              <a:buSzPts val="1800"/>
              <a:buChar char="•"/>
            </a:pPr>
            <a:r>
              <a:rPr lang="en-US" sz="2000" b="1" dirty="0"/>
              <a:t>Social Impact</a:t>
            </a:r>
            <a:r>
              <a:rPr lang="en-US" sz="2000" dirty="0"/>
              <a:t>: Traffic congestion leads to frustration, stress, and decreased quality of life for residents in affected areas. By creating a more efficient traffic management system, the project aims to enhance the overall livability of urban environments, improving residents' well-being and satisfaction.</a:t>
            </a:r>
          </a:p>
        </p:txBody>
      </p:sp>
      <p:sp>
        <p:nvSpPr>
          <p:cNvPr id="170" name="Google Shape;170;p30"/>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7</a:t>
            </a:fld>
            <a:endParaRPr/>
          </a:p>
        </p:txBody>
      </p:sp>
    </p:spTree>
    <p:extLst>
      <p:ext uri="{BB962C8B-B14F-4D97-AF65-F5344CB8AC3E}">
        <p14:creationId xmlns:p14="http://schemas.microsoft.com/office/powerpoint/2010/main" val="361988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2"/>
          <p:cNvSpPr txBox="1">
            <a:spLocks noGrp="1"/>
          </p:cNvSpPr>
          <p:nvPr>
            <p:ph type="title"/>
          </p:nvPr>
        </p:nvSpPr>
        <p:spPr>
          <a:xfrm>
            <a:off x="655320" y="0"/>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Methodology</a:t>
            </a:r>
            <a:endParaRPr dirty="0"/>
          </a:p>
        </p:txBody>
      </p:sp>
      <p:sp>
        <p:nvSpPr>
          <p:cNvPr id="185" name="Google Shape;185;p32"/>
          <p:cNvSpPr txBox="1">
            <a:spLocks noGrp="1"/>
          </p:cNvSpPr>
          <p:nvPr>
            <p:ph type="body" idx="1"/>
          </p:nvPr>
        </p:nvSpPr>
        <p:spPr>
          <a:xfrm>
            <a:off x="655320" y="779172"/>
            <a:ext cx="7577051" cy="43689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IN" sz="2000" b="1" dirty="0"/>
              <a:t>List out the contributions made in the project:</a:t>
            </a:r>
          </a:p>
          <a:p>
            <a:pPr marL="342900" lvl="0" indent="-342900" algn="l" rtl="0">
              <a:lnSpc>
                <a:spcPct val="90000"/>
              </a:lnSpc>
              <a:spcBef>
                <a:spcPts val="1000"/>
              </a:spcBef>
              <a:spcAft>
                <a:spcPts val="0"/>
              </a:spcAft>
              <a:buSzPts val="1800"/>
              <a:buChar char="•"/>
            </a:pPr>
            <a:r>
              <a:rPr lang="en-IN" sz="2000" dirty="0"/>
              <a:t>Utilizing </a:t>
            </a:r>
            <a:r>
              <a:rPr lang="en-IN" sz="2000" u="sng" dirty="0"/>
              <a:t>ESP32</a:t>
            </a:r>
            <a:r>
              <a:rPr lang="en-IN" sz="2000" dirty="0"/>
              <a:t> microcontroller for data processing and control.</a:t>
            </a:r>
          </a:p>
          <a:p>
            <a:pPr marL="342900" lvl="0" indent="-342900" algn="l" rtl="0">
              <a:lnSpc>
                <a:spcPct val="90000"/>
              </a:lnSpc>
              <a:spcBef>
                <a:spcPts val="1000"/>
              </a:spcBef>
              <a:spcAft>
                <a:spcPts val="0"/>
              </a:spcAft>
              <a:buSzPts val="1800"/>
              <a:buChar char="•"/>
            </a:pPr>
            <a:r>
              <a:rPr lang="en-IN" sz="2000" dirty="0"/>
              <a:t>Integrating </a:t>
            </a:r>
            <a:r>
              <a:rPr lang="en-IN" sz="2000" u="sng" dirty="0"/>
              <a:t>HC-SR04 ultrasonic sensors </a:t>
            </a:r>
            <a:r>
              <a:rPr lang="en-IN" sz="2000" dirty="0"/>
              <a:t>for real-time detection of vehicle presence.</a:t>
            </a:r>
          </a:p>
          <a:p>
            <a:pPr marL="342900" lvl="0" indent="-342900" algn="l" rtl="0">
              <a:lnSpc>
                <a:spcPct val="90000"/>
              </a:lnSpc>
              <a:spcBef>
                <a:spcPts val="1000"/>
              </a:spcBef>
              <a:spcAft>
                <a:spcPts val="0"/>
              </a:spcAft>
              <a:buSzPts val="1800"/>
              <a:buChar char="•"/>
            </a:pPr>
            <a:r>
              <a:rPr lang="en-IN" sz="2000" dirty="0"/>
              <a:t>Implementing a dynamic traffic signal control </a:t>
            </a:r>
            <a:r>
              <a:rPr lang="en-IN" sz="2000" u="sng" dirty="0"/>
              <a:t>algorithm</a:t>
            </a:r>
            <a:r>
              <a:rPr lang="en-IN" sz="2000" dirty="0"/>
              <a:t> based on traffic density.</a:t>
            </a:r>
          </a:p>
          <a:p>
            <a:pPr marL="342900" lvl="0" indent="-342900" algn="l" rtl="0">
              <a:lnSpc>
                <a:spcPct val="90000"/>
              </a:lnSpc>
              <a:spcBef>
                <a:spcPts val="1000"/>
              </a:spcBef>
              <a:spcAft>
                <a:spcPts val="0"/>
              </a:spcAft>
              <a:buSzPts val="1800"/>
              <a:buChar char="•"/>
            </a:pPr>
            <a:r>
              <a:rPr lang="en-IN" sz="2000" dirty="0"/>
              <a:t>Integrating with the </a:t>
            </a:r>
            <a:r>
              <a:rPr lang="en-IN" sz="2000" u="sng" dirty="0"/>
              <a:t>Blynk Cloud platform</a:t>
            </a:r>
            <a:r>
              <a:rPr lang="en-IN" sz="2000" dirty="0"/>
              <a:t> for remote monitoring and control.</a:t>
            </a:r>
          </a:p>
          <a:p>
            <a:pPr marL="0" lvl="0" indent="0" algn="l" rtl="0">
              <a:lnSpc>
                <a:spcPct val="90000"/>
              </a:lnSpc>
              <a:spcBef>
                <a:spcPts val="1000"/>
              </a:spcBef>
              <a:spcAft>
                <a:spcPts val="0"/>
              </a:spcAft>
              <a:buSzPts val="1800"/>
              <a:buNone/>
            </a:pPr>
            <a:r>
              <a:rPr lang="en-IN" sz="2000" b="1" dirty="0"/>
              <a:t>Discuss the procedure followed in brief:</a:t>
            </a:r>
          </a:p>
          <a:p>
            <a:pPr marL="342900" lvl="0" indent="-342900" algn="l" rtl="0">
              <a:lnSpc>
                <a:spcPct val="90000"/>
              </a:lnSpc>
              <a:spcBef>
                <a:spcPts val="1000"/>
              </a:spcBef>
              <a:spcAft>
                <a:spcPts val="0"/>
              </a:spcAft>
              <a:buSzPts val="1800"/>
              <a:buChar char="•"/>
            </a:pPr>
            <a:r>
              <a:rPr lang="en-US" sz="2000" dirty="0"/>
              <a:t>The system operates in three main steps: normal operation with traffic at all signals, adaptive skipping of signals without traffic, and idle state during absence of traffic. </a:t>
            </a:r>
          </a:p>
          <a:p>
            <a:pPr marL="342900" lvl="0" indent="-342900" algn="l" rtl="0">
              <a:lnSpc>
                <a:spcPct val="90000"/>
              </a:lnSpc>
              <a:spcBef>
                <a:spcPts val="1000"/>
              </a:spcBef>
              <a:spcAft>
                <a:spcPts val="0"/>
              </a:spcAft>
              <a:buSzPts val="1800"/>
              <a:buChar char="•"/>
            </a:pPr>
            <a:r>
              <a:rPr lang="en-US" sz="2000" dirty="0"/>
              <a:t>Ultrasonic sensors detect vehicle presence, and the system adjusts signal timings accordingly.</a:t>
            </a:r>
            <a:endParaRPr sz="2000" dirty="0"/>
          </a:p>
        </p:txBody>
      </p:sp>
      <p:sp>
        <p:nvSpPr>
          <p:cNvPr id="186" name="Google Shape;186;p32"/>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8</a:t>
            </a:fld>
            <a:endParaRPr/>
          </a:p>
        </p:txBody>
      </p:sp>
      <p:pic>
        <p:nvPicPr>
          <p:cNvPr id="3" name="Picture 2">
            <a:extLst>
              <a:ext uri="{FF2B5EF4-FFF2-40B4-BE49-F238E27FC236}">
                <a16:creationId xmlns:a16="http://schemas.microsoft.com/office/drawing/2014/main" id="{D210DB13-98B5-3E58-745A-D25FC7C2C4D0}"/>
              </a:ext>
            </a:extLst>
          </p:cNvPr>
          <p:cNvPicPr>
            <a:picLocks noChangeAspect="1"/>
          </p:cNvPicPr>
          <p:nvPr/>
        </p:nvPicPr>
        <p:blipFill>
          <a:blip r:embed="rId3"/>
          <a:stretch>
            <a:fillRect/>
          </a:stretch>
        </p:blipFill>
        <p:spPr>
          <a:xfrm>
            <a:off x="8232371" y="943200"/>
            <a:ext cx="3777968" cy="451713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3"/>
          <p:cNvSpPr txBox="1">
            <a:spLocks noGrp="1"/>
          </p:cNvSpPr>
          <p:nvPr>
            <p:ph type="title"/>
          </p:nvPr>
        </p:nvSpPr>
        <p:spPr>
          <a:xfrm>
            <a:off x="838200" y="365126"/>
            <a:ext cx="10515600" cy="943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IN" dirty="0"/>
              <a:t>Analysis/ Results</a:t>
            </a:r>
            <a:endParaRPr dirty="0"/>
          </a:p>
        </p:txBody>
      </p:sp>
      <p:sp>
        <p:nvSpPr>
          <p:cNvPr id="193" name="Google Shape;193;p33"/>
          <p:cNvSpPr txBox="1">
            <a:spLocks noGrp="1"/>
          </p:cNvSpPr>
          <p:nvPr>
            <p:ph type="body" idx="1"/>
          </p:nvPr>
        </p:nvSpPr>
        <p:spPr>
          <a:xfrm>
            <a:off x="838200" y="1625662"/>
            <a:ext cx="10515600" cy="43689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IN" sz="2400" b="1" dirty="0"/>
              <a:t>What is your understanding of the results?</a:t>
            </a:r>
          </a:p>
          <a:p>
            <a:pPr marL="342900" lvl="0" indent="-342900" algn="l" rtl="0">
              <a:lnSpc>
                <a:spcPct val="90000"/>
              </a:lnSpc>
              <a:spcBef>
                <a:spcPts val="1000"/>
              </a:spcBef>
              <a:spcAft>
                <a:spcPts val="0"/>
              </a:spcAft>
              <a:buSzPts val="1800"/>
              <a:buChar char="•"/>
            </a:pPr>
            <a:r>
              <a:rPr lang="en-IN" sz="2400" dirty="0"/>
              <a:t>When there is density in any of the lane, the traffic signal of that particular lane turns green. </a:t>
            </a:r>
          </a:p>
          <a:p>
            <a:pPr marL="342900" lvl="0" indent="-342900" algn="l" rtl="0">
              <a:lnSpc>
                <a:spcPct val="90000"/>
              </a:lnSpc>
              <a:spcBef>
                <a:spcPts val="1000"/>
              </a:spcBef>
              <a:spcAft>
                <a:spcPts val="0"/>
              </a:spcAft>
              <a:buSzPts val="1800"/>
              <a:buChar char="•"/>
            </a:pPr>
            <a:r>
              <a:rPr lang="en-IN" sz="2400" dirty="0"/>
              <a:t>If there is density in more than one lane, then the vehicles that reached that particular lane first will be allowed to pass the signal and the same is followed for the remaining lanes.</a:t>
            </a:r>
            <a:endParaRPr sz="2400" dirty="0"/>
          </a:p>
        </p:txBody>
      </p:sp>
      <p:sp>
        <p:nvSpPr>
          <p:cNvPr id="194" name="Google Shape;194;p33"/>
          <p:cNvSpPr txBox="1">
            <a:spLocks noGrp="1"/>
          </p:cNvSpPr>
          <p:nvPr>
            <p:ph type="sldNum" idx="12"/>
          </p:nvPr>
        </p:nvSpPr>
        <p:spPr>
          <a:xfrm>
            <a:off x="10370916" y="6311899"/>
            <a:ext cx="1523100" cy="365100"/>
          </a:xfrm>
          <a:prstGeom prst="rect">
            <a:avLst/>
          </a:prstGeom>
          <a:noFill/>
          <a:ln>
            <a:noFill/>
          </a:ln>
        </p:spPr>
        <p:txBody>
          <a:bodyPr spcFirstLastPara="1" wrap="square" lIns="90000" tIns="45700" rIns="91425" bIns="45700" anchor="ctr" anchorCtr="0">
            <a:noAutofit/>
          </a:bodyPr>
          <a:lstStyle/>
          <a:p>
            <a:pPr marL="0" lvl="0" indent="0" algn="r" rtl="0">
              <a:lnSpc>
                <a:spcPct val="100000"/>
              </a:lnSpc>
              <a:spcBef>
                <a:spcPts val="0"/>
              </a:spcBef>
              <a:spcAft>
                <a:spcPts val="0"/>
              </a:spcAft>
              <a:buClr>
                <a:srgbClr val="000000"/>
              </a:buClr>
              <a:buSzPts val="2400"/>
              <a:buFont typeface="Arial"/>
              <a:buNone/>
            </a:pPr>
            <a:fld id="{00000000-1234-1234-1234-123412341234}" type="slidenum">
              <a:rPr lang="en-IN"/>
              <a:t>9</a:t>
            </a:fld>
            <a:endParaRPr/>
          </a:p>
        </p:txBody>
      </p:sp>
    </p:spTree>
  </p:cSld>
  <p:clrMapOvr>
    <a:masterClrMapping/>
  </p:clrMapOvr>
</p:sld>
</file>

<file path=ppt/theme/theme1.xml><?xml version="1.0" encoding="utf-8"?>
<a:theme xmlns:a="http://schemas.openxmlformats.org/drawingml/2006/main" name="IIITDM PPT">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IITDM PPT">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628</TotalTime>
  <Words>987</Words>
  <Application>Microsoft Office PowerPoint</Application>
  <PresentationFormat>Widescreen</PresentationFormat>
  <Paragraphs>102</Paragraphs>
  <Slides>14</Slides>
  <Notes>14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Arial</vt:lpstr>
      <vt:lpstr>Bookman Old Style</vt:lpstr>
      <vt:lpstr>Calibri</vt:lpstr>
      <vt:lpstr>Times New Roman</vt:lpstr>
      <vt:lpstr>IIITDM PPT</vt:lpstr>
      <vt:lpstr>IIITDM PPT</vt:lpstr>
      <vt:lpstr>Density Based Traffic Light Controlling</vt:lpstr>
      <vt:lpstr>Table of Contents</vt:lpstr>
      <vt:lpstr>Introduction</vt:lpstr>
      <vt:lpstr>Aim of the Project</vt:lpstr>
      <vt:lpstr>Hardware/Software Required</vt:lpstr>
      <vt:lpstr>Problem Definition</vt:lpstr>
      <vt:lpstr>Problem Definition</vt:lpstr>
      <vt:lpstr>Methodology</vt:lpstr>
      <vt:lpstr>Analysis/ Results</vt:lpstr>
      <vt:lpstr>Analysis/ Results</vt:lpstr>
      <vt:lpstr>Analysis/Results (Blynk Cloud Virtual Signal)</vt:lpstr>
      <vt:lpstr>Conclusion</vt:lpstr>
      <vt:lpstr>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 of Your Project&gt;</dc:title>
  <cp:lastModifiedBy>Haran Ritvick Vemula</cp:lastModifiedBy>
  <cp:revision>9</cp:revision>
  <dcterms:modified xsi:type="dcterms:W3CDTF">2024-04-17T15:02:50Z</dcterms:modified>
</cp:coreProperties>
</file>